
<file path=[Content_Types].xml><?xml version="1.0" encoding="utf-8"?>
<Types xmlns="http://schemas.openxmlformats.org/package/2006/content-types"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5" r:id="rId1"/>
  </p:sldMasterIdLst>
  <p:notesMasterIdLst>
    <p:notesMasterId r:id="rId73"/>
  </p:notesMasterIdLst>
  <p:handoutMasterIdLst>
    <p:handoutMasterId r:id="rId74"/>
  </p:handoutMasterIdLst>
  <p:sldIdLst>
    <p:sldId id="762" r:id="rId2"/>
    <p:sldId id="843" r:id="rId3"/>
    <p:sldId id="763" r:id="rId4"/>
    <p:sldId id="764" r:id="rId5"/>
    <p:sldId id="765" r:id="rId6"/>
    <p:sldId id="886" r:id="rId7"/>
    <p:sldId id="769" r:id="rId8"/>
    <p:sldId id="844" r:id="rId9"/>
    <p:sldId id="770" r:id="rId10"/>
    <p:sldId id="771" r:id="rId11"/>
    <p:sldId id="772" r:id="rId12"/>
    <p:sldId id="773" r:id="rId13"/>
    <p:sldId id="774" r:id="rId14"/>
    <p:sldId id="775" r:id="rId15"/>
    <p:sldId id="845" r:id="rId16"/>
    <p:sldId id="846" r:id="rId17"/>
    <p:sldId id="847" r:id="rId18"/>
    <p:sldId id="848" r:id="rId19"/>
    <p:sldId id="849" r:id="rId20"/>
    <p:sldId id="850" r:id="rId21"/>
    <p:sldId id="851" r:id="rId22"/>
    <p:sldId id="852" r:id="rId23"/>
    <p:sldId id="853" r:id="rId24"/>
    <p:sldId id="854" r:id="rId25"/>
    <p:sldId id="855" r:id="rId26"/>
    <p:sldId id="856" r:id="rId27"/>
    <p:sldId id="857" r:id="rId28"/>
    <p:sldId id="885" r:id="rId29"/>
    <p:sldId id="859" r:id="rId30"/>
    <p:sldId id="860" r:id="rId31"/>
    <p:sldId id="861" r:id="rId32"/>
    <p:sldId id="862" r:id="rId33"/>
    <p:sldId id="863" r:id="rId34"/>
    <p:sldId id="864" r:id="rId35"/>
    <p:sldId id="871" r:id="rId36"/>
    <p:sldId id="787" r:id="rId37"/>
    <p:sldId id="789" r:id="rId38"/>
    <p:sldId id="790" r:id="rId39"/>
    <p:sldId id="872" r:id="rId40"/>
    <p:sldId id="793" r:id="rId41"/>
    <p:sldId id="794" r:id="rId42"/>
    <p:sldId id="795" r:id="rId43"/>
    <p:sldId id="796" r:id="rId44"/>
    <p:sldId id="797" r:id="rId45"/>
    <p:sldId id="798" r:id="rId46"/>
    <p:sldId id="799" r:id="rId47"/>
    <p:sldId id="802" r:id="rId48"/>
    <p:sldId id="804" r:id="rId49"/>
    <p:sldId id="805" r:id="rId50"/>
    <p:sldId id="806" r:id="rId51"/>
    <p:sldId id="809" r:id="rId52"/>
    <p:sldId id="881" r:id="rId53"/>
    <p:sldId id="811" r:id="rId54"/>
    <p:sldId id="812" r:id="rId55"/>
    <p:sldId id="882" r:id="rId56"/>
    <p:sldId id="814" r:id="rId57"/>
    <p:sldId id="815" r:id="rId58"/>
    <p:sldId id="816" r:id="rId59"/>
    <p:sldId id="817" r:id="rId60"/>
    <p:sldId id="818" r:id="rId61"/>
    <p:sldId id="819" r:id="rId62"/>
    <p:sldId id="820" r:id="rId63"/>
    <p:sldId id="822" r:id="rId64"/>
    <p:sldId id="823" r:id="rId65"/>
    <p:sldId id="824" r:id="rId66"/>
    <p:sldId id="825" r:id="rId67"/>
    <p:sldId id="826" r:id="rId68"/>
    <p:sldId id="832" r:id="rId69"/>
    <p:sldId id="833" r:id="rId70"/>
    <p:sldId id="883" r:id="rId71"/>
    <p:sldId id="873" r:id="rId72"/>
  </p:sldIdLst>
  <p:sldSz cx="12192000" cy="6858000"/>
  <p:notesSz cx="7102475" cy="9388475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 useTimings="0">
    <p:present/>
    <p:sldRg st="1" end="184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FF00FF"/>
    <a:srgbClr val="66CCFF"/>
    <a:srgbClr val="9900CC"/>
    <a:srgbClr val="CCECFF"/>
    <a:srgbClr val="000066"/>
    <a:srgbClr val="FFFF00"/>
    <a:srgbClr val="AD4D4D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23" autoAdjust="0"/>
    <p:restoredTop sz="86357" autoAdjust="0"/>
  </p:normalViewPr>
  <p:slideViewPr>
    <p:cSldViewPr snapToGrid="0">
      <p:cViewPr varScale="1">
        <p:scale>
          <a:sx n="92" d="100"/>
          <a:sy n="92" d="100"/>
        </p:scale>
        <p:origin x="444" y="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7452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7739" cy="47105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quarter" idx="1"/>
          </p:nvPr>
        </p:nvSpPr>
        <p:spPr>
          <a:xfrm>
            <a:off x="4023093" y="1"/>
            <a:ext cx="3077739" cy="47105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D57D21-8576-4746-A220-501B569F4822}" type="datetimeFigureOut">
              <a:rPr lang="th-TH" smtClean="0"/>
              <a:t>08/07/67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3"/>
          </p:nvPr>
        </p:nvSpPr>
        <p:spPr>
          <a:xfrm>
            <a:off x="4023093" y="8917422"/>
            <a:ext cx="3077739" cy="47105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D21908-4EBB-44E8-814F-ACE883614E3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67085743"/>
      </p:ext>
    </p:extLst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7739" cy="47105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4023093" y="1"/>
            <a:ext cx="3077739" cy="47105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5B8125-2DB1-46FC-9DD6-23FD52CA4D61}" type="datetimeFigureOut">
              <a:rPr lang="th-TH" smtClean="0"/>
              <a:t>08/07/67</a:t>
            </a:fld>
            <a:endParaRPr lang="th-TH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4023093" y="8917422"/>
            <a:ext cx="3077739" cy="47105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D5ADE4-1556-4166-9C07-89A3362A650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88404852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1pPr>
            <a:lvl2pPr marL="753277" indent="-289722">
              <a:spcBef>
                <a:spcPct val="30000"/>
              </a:spcBef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2pPr>
            <a:lvl3pPr marL="1158888" indent="-231778">
              <a:spcBef>
                <a:spcPct val="30000"/>
              </a:spcBef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3pPr>
            <a:lvl4pPr marL="1622443" indent="-231778">
              <a:spcBef>
                <a:spcPct val="30000"/>
              </a:spcBef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4pPr>
            <a:lvl5pPr marL="2085998" indent="-231778">
              <a:spcBef>
                <a:spcPct val="30000"/>
              </a:spcBef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5pPr>
            <a:lvl6pPr marL="2549553" indent="-231778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6pPr>
            <a:lvl7pPr marL="3013108" indent="-231778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7pPr>
            <a:lvl8pPr marL="3476663" indent="-231778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8pPr>
            <a:lvl9pPr marL="3940218" indent="-231778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24BE0BC-27D2-4762-BCCE-25BAEFC67B36}" type="slidenum">
              <a:rPr lang="en-US" altLang="th-TH" smtClean="0">
                <a:cs typeface="Angsana New" panose="02020603050405020304" pitchFamily="18" charset="-34"/>
              </a:rPr>
              <a:pPr>
                <a:spcBef>
                  <a:spcPct val="0"/>
                </a:spcBef>
              </a:pPr>
              <a:t>1</a:t>
            </a:fld>
            <a:endParaRPr lang="th-TH" altLang="th-TH" smtClean="0">
              <a:cs typeface="Cordia New" panose="020B0304020202020204" pitchFamily="34" charset="-34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35009528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844">
              <a:spcBef>
                <a:spcPct val="30000"/>
              </a:spcBef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1pPr>
            <a:lvl2pPr marL="753277" indent="-289722" defTabSz="915844">
              <a:spcBef>
                <a:spcPct val="30000"/>
              </a:spcBef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2pPr>
            <a:lvl3pPr marL="1158888" indent="-231778" defTabSz="915844">
              <a:spcBef>
                <a:spcPct val="30000"/>
              </a:spcBef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3pPr>
            <a:lvl4pPr marL="1622443" indent="-231778" defTabSz="915844">
              <a:spcBef>
                <a:spcPct val="30000"/>
              </a:spcBef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4pPr>
            <a:lvl5pPr marL="2085998" indent="-231778" defTabSz="915844">
              <a:spcBef>
                <a:spcPct val="30000"/>
              </a:spcBef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5pPr>
            <a:lvl6pPr marL="2549553" indent="-231778" defTabSz="915844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6pPr>
            <a:lvl7pPr marL="3013108" indent="-231778" defTabSz="915844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7pPr>
            <a:lvl8pPr marL="3476663" indent="-231778" defTabSz="915844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8pPr>
            <a:lvl9pPr marL="3940218" indent="-231778" defTabSz="915844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380B306-C5CE-4B8A-8FB7-9EB4F3DD1E05}" type="slidenum">
              <a:rPr lang="en-US" altLang="th-TH" smtClean="0">
                <a:cs typeface="Cordia New" panose="020B0304020202020204" pitchFamily="34" charset="-34"/>
              </a:rPr>
              <a:pPr>
                <a:spcBef>
                  <a:spcPct val="0"/>
                </a:spcBef>
              </a:pPr>
              <a:t>36</a:t>
            </a:fld>
            <a:endParaRPr lang="th-TH" altLang="th-TH" smtClean="0">
              <a:cs typeface="Cordia New" panose="020B0304020202020204" pitchFamily="34" charset="-34"/>
            </a:endParaRPr>
          </a:p>
        </p:txBody>
      </p:sp>
      <p:sp>
        <p:nvSpPr>
          <p:cNvPr id="367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7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12107977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5091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37998002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844">
              <a:spcBef>
                <a:spcPct val="30000"/>
              </a:spcBef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1pPr>
            <a:lvl2pPr marL="753277" indent="-289722" defTabSz="915844">
              <a:spcBef>
                <a:spcPct val="30000"/>
              </a:spcBef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2pPr>
            <a:lvl3pPr marL="1158888" indent="-231778" defTabSz="915844">
              <a:spcBef>
                <a:spcPct val="30000"/>
              </a:spcBef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3pPr>
            <a:lvl4pPr marL="1622443" indent="-231778" defTabSz="915844">
              <a:spcBef>
                <a:spcPct val="30000"/>
              </a:spcBef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4pPr>
            <a:lvl5pPr marL="2085998" indent="-231778" defTabSz="915844">
              <a:spcBef>
                <a:spcPct val="30000"/>
              </a:spcBef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5pPr>
            <a:lvl6pPr marL="2549553" indent="-231778" defTabSz="915844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6pPr>
            <a:lvl7pPr marL="3013108" indent="-231778" defTabSz="915844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7pPr>
            <a:lvl8pPr marL="3476663" indent="-231778" defTabSz="915844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8pPr>
            <a:lvl9pPr marL="3940218" indent="-231778" defTabSz="915844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7CE5265-7DBE-4B64-A639-AE9242CB923D}" type="slidenum">
              <a:rPr lang="en-US" altLang="th-TH" smtClean="0">
                <a:cs typeface="Cordia New" panose="020B0304020202020204" pitchFamily="34" charset="-34"/>
              </a:rPr>
              <a:pPr>
                <a:spcBef>
                  <a:spcPct val="0"/>
                </a:spcBef>
              </a:pPr>
              <a:t>40</a:t>
            </a:fld>
            <a:endParaRPr lang="th-TH" altLang="th-TH" smtClean="0">
              <a:cs typeface="Cordia New" panose="020B0304020202020204" pitchFamily="34" charset="-34"/>
            </a:endParaRPr>
          </a:p>
        </p:txBody>
      </p:sp>
      <p:sp>
        <p:nvSpPr>
          <p:cNvPr id="349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9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668656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7"/>
          <p:cNvSpPr txBox="1">
            <a:spLocks noGrp="1" noChangeArrowheads="1"/>
          </p:cNvSpPr>
          <p:nvPr/>
        </p:nvSpPr>
        <p:spPr bwMode="auto">
          <a:xfrm>
            <a:off x="3856389" y="9521094"/>
            <a:ext cx="2947764" cy="501701"/>
          </a:xfrm>
          <a:prstGeom prst="rect">
            <a:avLst/>
          </a:prstGeom>
          <a:noFill/>
          <a:ln>
            <a:noFill/>
          </a:ln>
          <a:extLst/>
        </p:spPr>
        <p:txBody>
          <a:bodyPr lIns="91561" tIns="45781" rIns="91561" bIns="45781" anchor="b"/>
          <a:lstStyle>
            <a:lvl1pPr defTabSz="903288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defTabSz="903288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defTabSz="903288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defTabSz="903288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defTabSz="903288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r">
              <a:defRPr/>
            </a:pPr>
            <a:fld id="{AF96FEB0-19FC-4DF3-81D4-B940434DDDA9}" type="slidenum">
              <a:rPr lang="en-US" altLang="th-TH" sz="1800">
                <a:effectLst>
                  <a:outerShdw blurRad="38100" dist="38100" dir="2700000" algn="tl">
                    <a:srgbClr val="C0C0C0"/>
                  </a:outerShdw>
                </a:effectLst>
                <a:latin typeface="Angsana New" panose="02020603050405020304" pitchFamily="18" charset="-34"/>
                <a:cs typeface="Cordia New" panose="020B0304020202020204" pitchFamily="34" charset="-34"/>
              </a:rPr>
              <a:pPr algn="r">
                <a:defRPr/>
              </a:pPr>
              <a:t>42</a:t>
            </a:fld>
            <a:endParaRPr lang="th-TH" altLang="th-TH" sz="1800">
              <a:effectLst>
                <a:outerShdw blurRad="38100" dist="38100" dir="2700000" algn="tl">
                  <a:srgbClr val="C0C0C0"/>
                </a:outerShdw>
              </a:effectLst>
              <a:latin typeface="Angsana New" panose="02020603050405020304" pitchFamily="18" charset="-34"/>
              <a:cs typeface="Cordia New" panose="020B0304020202020204" pitchFamily="34" charset="-34"/>
            </a:endParaRPr>
          </a:p>
        </p:txBody>
      </p:sp>
      <p:sp>
        <p:nvSpPr>
          <p:cNvPr id="352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2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28139127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844">
              <a:spcBef>
                <a:spcPct val="30000"/>
              </a:spcBef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1pPr>
            <a:lvl2pPr marL="753277" indent="-289722" defTabSz="915844">
              <a:spcBef>
                <a:spcPct val="30000"/>
              </a:spcBef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2pPr>
            <a:lvl3pPr marL="1158888" indent="-231778" defTabSz="915844">
              <a:spcBef>
                <a:spcPct val="30000"/>
              </a:spcBef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3pPr>
            <a:lvl4pPr marL="1622443" indent="-231778" defTabSz="915844">
              <a:spcBef>
                <a:spcPct val="30000"/>
              </a:spcBef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4pPr>
            <a:lvl5pPr marL="2085998" indent="-231778" defTabSz="915844">
              <a:spcBef>
                <a:spcPct val="30000"/>
              </a:spcBef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5pPr>
            <a:lvl6pPr marL="2549553" indent="-231778" defTabSz="915844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6pPr>
            <a:lvl7pPr marL="3013108" indent="-231778" defTabSz="915844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7pPr>
            <a:lvl8pPr marL="3476663" indent="-231778" defTabSz="915844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8pPr>
            <a:lvl9pPr marL="3940218" indent="-231778" defTabSz="915844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BC2E0E4-5A52-4F8B-9715-0D439E51EBB5}" type="slidenum">
              <a:rPr lang="en-US" altLang="th-TH" smtClean="0">
                <a:cs typeface="Cordia New" panose="020B0304020202020204" pitchFamily="34" charset="-34"/>
              </a:rPr>
              <a:pPr>
                <a:spcBef>
                  <a:spcPct val="0"/>
                </a:spcBef>
              </a:pPr>
              <a:t>43</a:t>
            </a:fld>
            <a:endParaRPr lang="th-TH" altLang="th-TH" smtClean="0">
              <a:cs typeface="Cordia New" panose="020B0304020202020204" pitchFamily="34" charset="-34"/>
            </a:endParaRPr>
          </a:p>
        </p:txBody>
      </p:sp>
      <p:sp>
        <p:nvSpPr>
          <p:cNvPr id="354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4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33008829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844">
              <a:spcBef>
                <a:spcPct val="30000"/>
              </a:spcBef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1pPr>
            <a:lvl2pPr marL="753277" indent="-289722" defTabSz="915844">
              <a:spcBef>
                <a:spcPct val="30000"/>
              </a:spcBef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2pPr>
            <a:lvl3pPr marL="1158888" indent="-231778" defTabSz="915844">
              <a:spcBef>
                <a:spcPct val="30000"/>
              </a:spcBef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3pPr>
            <a:lvl4pPr marL="1622443" indent="-231778" defTabSz="915844">
              <a:spcBef>
                <a:spcPct val="30000"/>
              </a:spcBef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4pPr>
            <a:lvl5pPr marL="2085998" indent="-231778" defTabSz="915844">
              <a:spcBef>
                <a:spcPct val="30000"/>
              </a:spcBef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5pPr>
            <a:lvl6pPr marL="2549553" indent="-231778" defTabSz="915844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6pPr>
            <a:lvl7pPr marL="3013108" indent="-231778" defTabSz="915844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7pPr>
            <a:lvl8pPr marL="3476663" indent="-231778" defTabSz="915844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8pPr>
            <a:lvl9pPr marL="3940218" indent="-231778" defTabSz="915844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380B306-C5CE-4B8A-8FB7-9EB4F3DD1E05}" type="slidenum">
              <a:rPr lang="en-US" altLang="th-TH" smtClean="0">
                <a:cs typeface="Cordia New" panose="020B0304020202020204" pitchFamily="34" charset="-34"/>
              </a:rPr>
              <a:pPr>
                <a:spcBef>
                  <a:spcPct val="0"/>
                </a:spcBef>
              </a:pPr>
              <a:t>49</a:t>
            </a:fld>
            <a:endParaRPr lang="th-TH" altLang="th-TH" smtClean="0">
              <a:cs typeface="Cordia New" panose="020B0304020202020204" pitchFamily="34" charset="-34"/>
            </a:endParaRPr>
          </a:p>
        </p:txBody>
      </p:sp>
      <p:sp>
        <p:nvSpPr>
          <p:cNvPr id="367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7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8247421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1715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36033858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3763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38452154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DC7E02-6DDB-41C0-95B3-D4272F9AEBFA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5288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844">
              <a:spcBef>
                <a:spcPct val="30000"/>
              </a:spcBef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1pPr>
            <a:lvl2pPr marL="753277" indent="-289722" defTabSz="915844">
              <a:spcBef>
                <a:spcPct val="30000"/>
              </a:spcBef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2pPr>
            <a:lvl3pPr marL="1158888" indent="-231778" defTabSz="915844">
              <a:spcBef>
                <a:spcPct val="30000"/>
              </a:spcBef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3pPr>
            <a:lvl4pPr marL="1622443" indent="-231778" defTabSz="915844">
              <a:spcBef>
                <a:spcPct val="30000"/>
              </a:spcBef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4pPr>
            <a:lvl5pPr marL="2085998" indent="-231778" defTabSz="915844">
              <a:spcBef>
                <a:spcPct val="30000"/>
              </a:spcBef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5pPr>
            <a:lvl6pPr marL="2549553" indent="-231778" defTabSz="915844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6pPr>
            <a:lvl7pPr marL="3013108" indent="-231778" defTabSz="915844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7pPr>
            <a:lvl8pPr marL="3476663" indent="-231778" defTabSz="915844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8pPr>
            <a:lvl9pPr marL="3940218" indent="-231778" defTabSz="915844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B5DD617-690E-4E66-AE69-8C934B6D9FA8}" type="slidenum">
              <a:rPr lang="en-US" altLang="th-TH" smtClean="0">
                <a:cs typeface="Cordia New" panose="020B0304020202020204" pitchFamily="34" charset="-34"/>
              </a:rPr>
              <a:pPr>
                <a:spcBef>
                  <a:spcPct val="0"/>
                </a:spcBef>
              </a:pPr>
              <a:t>58</a:t>
            </a:fld>
            <a:endParaRPr lang="th-TH" altLang="th-TH" smtClean="0">
              <a:cs typeface="Cordia New" panose="020B0304020202020204" pitchFamily="34" charset="-34"/>
            </a:endParaRPr>
          </a:p>
        </p:txBody>
      </p:sp>
      <p:sp>
        <p:nvSpPr>
          <p:cNvPr id="378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h-TH" altLang="th-TH" dirty="0" smtClean="0"/>
          </a:p>
        </p:txBody>
      </p:sp>
    </p:spTree>
    <p:extLst>
      <p:ext uri="{BB962C8B-B14F-4D97-AF65-F5344CB8AC3E}">
        <p14:creationId xmlns:p14="http://schemas.microsoft.com/office/powerpoint/2010/main" val="14101783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1pPr>
            <a:lvl2pPr marL="753277" indent="-289722">
              <a:spcBef>
                <a:spcPct val="30000"/>
              </a:spcBef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2pPr>
            <a:lvl3pPr marL="1158888" indent="-231778">
              <a:spcBef>
                <a:spcPct val="30000"/>
              </a:spcBef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3pPr>
            <a:lvl4pPr marL="1622443" indent="-231778">
              <a:spcBef>
                <a:spcPct val="30000"/>
              </a:spcBef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4pPr>
            <a:lvl5pPr marL="2085998" indent="-231778">
              <a:spcBef>
                <a:spcPct val="30000"/>
              </a:spcBef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5pPr>
            <a:lvl6pPr marL="2549553" indent="-231778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6pPr>
            <a:lvl7pPr marL="3013108" indent="-231778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7pPr>
            <a:lvl8pPr marL="3476663" indent="-231778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8pPr>
            <a:lvl9pPr marL="3940218" indent="-231778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AC9B23A-2A2E-4B98-9ED5-7118E0380291}" type="slidenum">
              <a:rPr lang="en-US" altLang="th-TH" smtClean="0">
                <a:cs typeface="Angsana New" panose="02020603050405020304" pitchFamily="18" charset="-34"/>
              </a:rPr>
              <a:pPr>
                <a:spcBef>
                  <a:spcPct val="0"/>
                </a:spcBef>
              </a:pPr>
              <a:t>3</a:t>
            </a:fld>
            <a:endParaRPr lang="th-TH" altLang="th-TH" smtClean="0">
              <a:cs typeface="Cordia New" panose="020B0304020202020204" pitchFamily="34" charset="-34"/>
            </a:endParaRPr>
          </a:p>
        </p:txBody>
      </p:sp>
      <p:sp>
        <p:nvSpPr>
          <p:cNvPr id="253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15429046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ัวกระดาษ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130486EF-8211-4B49-96E6-00F0115FE481}" type="datetime1">
              <a:rPr lang="th-TH" smtClean="0"/>
              <a:t>08/07/67</a:t>
            </a:fld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5ADE4-1556-4166-9C07-89A3362A6509}" type="slidenum">
              <a:rPr lang="th-TH" smtClean="0"/>
              <a:t>60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478949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844">
              <a:spcBef>
                <a:spcPct val="30000"/>
              </a:spcBef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1pPr>
            <a:lvl2pPr marL="753277" indent="-289722" defTabSz="915844">
              <a:spcBef>
                <a:spcPct val="30000"/>
              </a:spcBef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2pPr>
            <a:lvl3pPr marL="1158888" indent="-231778" defTabSz="915844">
              <a:spcBef>
                <a:spcPct val="30000"/>
              </a:spcBef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3pPr>
            <a:lvl4pPr marL="1622443" indent="-231778" defTabSz="915844">
              <a:spcBef>
                <a:spcPct val="30000"/>
              </a:spcBef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4pPr>
            <a:lvl5pPr marL="2085998" indent="-231778" defTabSz="915844">
              <a:spcBef>
                <a:spcPct val="30000"/>
              </a:spcBef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5pPr>
            <a:lvl6pPr marL="2549553" indent="-231778" defTabSz="915844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6pPr>
            <a:lvl7pPr marL="3013108" indent="-231778" defTabSz="915844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7pPr>
            <a:lvl8pPr marL="3476663" indent="-231778" defTabSz="915844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8pPr>
            <a:lvl9pPr marL="3940218" indent="-231778" defTabSz="915844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A956F24-18DC-4BB8-9639-5A6A71E709BD}" type="slidenum">
              <a:rPr lang="en-US" altLang="th-TH" smtClean="0">
                <a:cs typeface="Cordia New" panose="020B0304020202020204" pitchFamily="34" charset="-34"/>
              </a:rPr>
              <a:pPr>
                <a:spcBef>
                  <a:spcPct val="0"/>
                </a:spcBef>
              </a:pPr>
              <a:t>61</a:t>
            </a:fld>
            <a:endParaRPr lang="th-TH" altLang="th-TH" smtClean="0">
              <a:cs typeface="Cordia New" panose="020B0304020202020204" pitchFamily="34" charset="-34"/>
            </a:endParaRPr>
          </a:p>
        </p:txBody>
      </p:sp>
      <p:sp>
        <p:nvSpPr>
          <p:cNvPr id="387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7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19461671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2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thaiDist"/>
            <a:endParaRPr lang="en-US" altLang="th-TH" sz="1600">
              <a:cs typeface="Angsana New" panose="02020603050405020304" pitchFamily="18" charset="-34"/>
            </a:endParaRPr>
          </a:p>
        </p:txBody>
      </p:sp>
      <p:sp>
        <p:nvSpPr>
          <p:cNvPr id="412676" name="Slide Number Placeholder 3"/>
          <p:cNvSpPr txBox="1">
            <a:spLocks noGrp="1"/>
          </p:cNvSpPr>
          <p:nvPr/>
        </p:nvSpPr>
        <p:spPr bwMode="auto">
          <a:xfrm>
            <a:off x="3853150" y="9521094"/>
            <a:ext cx="2949384" cy="500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128" tIns="48065" rIns="96128" bIns="48065" anchor="b"/>
          <a:lstStyle>
            <a:lvl1pPr defTabSz="874713">
              <a:spcBef>
                <a:spcPct val="30000"/>
              </a:spcBef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1pPr>
            <a:lvl2pPr marL="742950" indent="-285750" defTabSz="874713">
              <a:spcBef>
                <a:spcPct val="30000"/>
              </a:spcBef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2pPr>
            <a:lvl3pPr marL="1143000" indent="-228600" defTabSz="874713">
              <a:spcBef>
                <a:spcPct val="30000"/>
              </a:spcBef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3pPr>
            <a:lvl4pPr marL="1600200" indent="-228600" defTabSz="874713">
              <a:spcBef>
                <a:spcPct val="30000"/>
              </a:spcBef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4pPr>
            <a:lvl5pPr marL="2057400" indent="-228600" defTabSz="874713">
              <a:spcBef>
                <a:spcPct val="30000"/>
              </a:spcBef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5pPr>
            <a:lvl6pPr marL="2514600" indent="-228600" defTabSz="874713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6pPr>
            <a:lvl7pPr marL="2971800" indent="-228600" defTabSz="874713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7pPr>
            <a:lvl8pPr marL="3429000" indent="-228600" defTabSz="874713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8pPr>
            <a:lvl9pPr marL="3886200" indent="-228600" defTabSz="874713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B7F3B4B-D0F2-400F-982F-EAAEE55FB4FD}" type="slidenum">
              <a:rPr lang="en-US" altLang="th-TH" sz="1200">
                <a:latin typeface="Arial" panose="020B0604020202020204" pitchFamily="34" charset="0"/>
                <a:cs typeface="Angsana New" panose="02020603050405020304" pitchFamily="18" charset="-34"/>
              </a:rPr>
              <a:pPr algn="r" eaLnBrk="1" hangingPunct="1">
                <a:spcBef>
                  <a:spcPct val="0"/>
                </a:spcBef>
              </a:pPr>
              <a:t>63</a:t>
            </a:fld>
            <a:endParaRPr lang="en-US" altLang="th-TH" sz="1200"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627196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57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thaiDist"/>
            <a:endParaRPr lang="en-US" altLang="th-TH" sz="1600">
              <a:cs typeface="Angsana New" panose="02020603050405020304" pitchFamily="18" charset="-34"/>
            </a:endParaRPr>
          </a:p>
        </p:txBody>
      </p:sp>
      <p:sp>
        <p:nvSpPr>
          <p:cNvPr id="415748" name="Slide Number Placeholder 3"/>
          <p:cNvSpPr txBox="1">
            <a:spLocks noGrp="1"/>
          </p:cNvSpPr>
          <p:nvPr/>
        </p:nvSpPr>
        <p:spPr bwMode="auto">
          <a:xfrm>
            <a:off x="3853150" y="9521094"/>
            <a:ext cx="2949384" cy="500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128" tIns="48065" rIns="96128" bIns="48065" anchor="b"/>
          <a:lstStyle>
            <a:lvl1pPr defTabSz="874713">
              <a:spcBef>
                <a:spcPct val="30000"/>
              </a:spcBef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1pPr>
            <a:lvl2pPr marL="742950" indent="-285750" defTabSz="874713">
              <a:spcBef>
                <a:spcPct val="30000"/>
              </a:spcBef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2pPr>
            <a:lvl3pPr marL="1143000" indent="-228600" defTabSz="874713">
              <a:spcBef>
                <a:spcPct val="30000"/>
              </a:spcBef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3pPr>
            <a:lvl4pPr marL="1600200" indent="-228600" defTabSz="874713">
              <a:spcBef>
                <a:spcPct val="30000"/>
              </a:spcBef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4pPr>
            <a:lvl5pPr marL="2057400" indent="-228600" defTabSz="874713">
              <a:spcBef>
                <a:spcPct val="30000"/>
              </a:spcBef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5pPr>
            <a:lvl6pPr marL="2514600" indent="-228600" defTabSz="874713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6pPr>
            <a:lvl7pPr marL="2971800" indent="-228600" defTabSz="874713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7pPr>
            <a:lvl8pPr marL="3429000" indent="-228600" defTabSz="874713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8pPr>
            <a:lvl9pPr marL="3886200" indent="-228600" defTabSz="874713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438783A-81D2-4E49-8633-B3A609014499}" type="slidenum">
              <a:rPr lang="en-US" altLang="th-TH" sz="1200">
                <a:latin typeface="Arial" panose="020B0604020202020204" pitchFamily="34" charset="0"/>
                <a:cs typeface="Angsana New" panose="02020603050405020304" pitchFamily="18" charset="-34"/>
              </a:rPr>
              <a:pPr algn="r" eaLnBrk="1" hangingPunct="1">
                <a:spcBef>
                  <a:spcPct val="0"/>
                </a:spcBef>
              </a:pPr>
              <a:t>64</a:t>
            </a:fld>
            <a:endParaRPr lang="en-US" altLang="th-TH" sz="1200"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867814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88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thaiDist"/>
            <a:endParaRPr lang="en-US" altLang="th-TH" sz="1600">
              <a:cs typeface="Angsana New" panose="02020603050405020304" pitchFamily="18" charset="-34"/>
            </a:endParaRPr>
          </a:p>
        </p:txBody>
      </p:sp>
      <p:sp>
        <p:nvSpPr>
          <p:cNvPr id="418820" name="Slide Number Placeholder 3"/>
          <p:cNvSpPr txBox="1">
            <a:spLocks noGrp="1"/>
          </p:cNvSpPr>
          <p:nvPr/>
        </p:nvSpPr>
        <p:spPr bwMode="auto">
          <a:xfrm>
            <a:off x="3853150" y="9521094"/>
            <a:ext cx="2949384" cy="500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128" tIns="48065" rIns="96128" bIns="48065" anchor="b"/>
          <a:lstStyle>
            <a:lvl1pPr defTabSz="874713">
              <a:spcBef>
                <a:spcPct val="30000"/>
              </a:spcBef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1pPr>
            <a:lvl2pPr marL="742950" indent="-285750" defTabSz="874713">
              <a:spcBef>
                <a:spcPct val="30000"/>
              </a:spcBef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2pPr>
            <a:lvl3pPr marL="1143000" indent="-228600" defTabSz="874713">
              <a:spcBef>
                <a:spcPct val="30000"/>
              </a:spcBef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3pPr>
            <a:lvl4pPr marL="1600200" indent="-228600" defTabSz="874713">
              <a:spcBef>
                <a:spcPct val="30000"/>
              </a:spcBef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4pPr>
            <a:lvl5pPr marL="2057400" indent="-228600" defTabSz="874713">
              <a:spcBef>
                <a:spcPct val="30000"/>
              </a:spcBef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5pPr>
            <a:lvl6pPr marL="2514600" indent="-228600" defTabSz="874713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6pPr>
            <a:lvl7pPr marL="2971800" indent="-228600" defTabSz="874713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7pPr>
            <a:lvl8pPr marL="3429000" indent="-228600" defTabSz="874713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8pPr>
            <a:lvl9pPr marL="3886200" indent="-228600" defTabSz="874713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B69531E-AC87-4E80-8058-0DEFE4CAFCF9}" type="slidenum">
              <a:rPr lang="en-US" altLang="th-TH" sz="1200">
                <a:latin typeface="Arial" panose="020B0604020202020204" pitchFamily="34" charset="0"/>
                <a:cs typeface="Angsana New" panose="02020603050405020304" pitchFamily="18" charset="-34"/>
              </a:rPr>
              <a:pPr algn="r" eaLnBrk="1" hangingPunct="1">
                <a:spcBef>
                  <a:spcPct val="0"/>
                </a:spcBef>
              </a:pPr>
              <a:t>65</a:t>
            </a:fld>
            <a:endParaRPr lang="en-US" altLang="th-TH" sz="1200"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431435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249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thaiDist"/>
            <a:endParaRPr lang="en-US" altLang="th-TH" sz="1600">
              <a:cs typeface="Angsana New" panose="02020603050405020304" pitchFamily="18" charset="-34"/>
            </a:endParaRPr>
          </a:p>
        </p:txBody>
      </p:sp>
      <p:sp>
        <p:nvSpPr>
          <p:cNvPr id="424964" name="Slide Number Placeholder 3"/>
          <p:cNvSpPr txBox="1">
            <a:spLocks noGrp="1"/>
          </p:cNvSpPr>
          <p:nvPr/>
        </p:nvSpPr>
        <p:spPr bwMode="auto">
          <a:xfrm>
            <a:off x="3853150" y="9521094"/>
            <a:ext cx="2949384" cy="500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128" tIns="48065" rIns="96128" bIns="48065" anchor="b"/>
          <a:lstStyle>
            <a:lvl1pPr defTabSz="874713">
              <a:spcBef>
                <a:spcPct val="30000"/>
              </a:spcBef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1pPr>
            <a:lvl2pPr marL="742950" indent="-285750" defTabSz="874713">
              <a:spcBef>
                <a:spcPct val="30000"/>
              </a:spcBef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2pPr>
            <a:lvl3pPr marL="1143000" indent="-228600" defTabSz="874713">
              <a:spcBef>
                <a:spcPct val="30000"/>
              </a:spcBef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3pPr>
            <a:lvl4pPr marL="1600200" indent="-228600" defTabSz="874713">
              <a:spcBef>
                <a:spcPct val="30000"/>
              </a:spcBef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4pPr>
            <a:lvl5pPr marL="2057400" indent="-228600" defTabSz="874713">
              <a:spcBef>
                <a:spcPct val="30000"/>
              </a:spcBef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5pPr>
            <a:lvl6pPr marL="2514600" indent="-228600" defTabSz="874713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6pPr>
            <a:lvl7pPr marL="2971800" indent="-228600" defTabSz="874713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7pPr>
            <a:lvl8pPr marL="3429000" indent="-228600" defTabSz="874713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8pPr>
            <a:lvl9pPr marL="3886200" indent="-228600" defTabSz="874713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5AD0724-36DE-4B67-B68E-3F832E7DFEBE}" type="slidenum">
              <a:rPr lang="en-US" altLang="th-TH" sz="1200">
                <a:latin typeface="Arial" panose="020B0604020202020204" pitchFamily="34" charset="0"/>
                <a:cs typeface="Angsana New" panose="02020603050405020304" pitchFamily="18" charset="-34"/>
              </a:rPr>
              <a:pPr algn="r" eaLnBrk="1" hangingPunct="1">
                <a:spcBef>
                  <a:spcPct val="0"/>
                </a:spcBef>
              </a:pPr>
              <a:t>66</a:t>
            </a:fld>
            <a:endParaRPr lang="en-US" altLang="th-TH" sz="1200"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019967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280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thaiDist"/>
            <a:endParaRPr lang="en-US" altLang="th-TH" sz="1600">
              <a:cs typeface="Angsana New" panose="02020603050405020304" pitchFamily="18" charset="-34"/>
            </a:endParaRPr>
          </a:p>
        </p:txBody>
      </p:sp>
      <p:sp>
        <p:nvSpPr>
          <p:cNvPr id="428036" name="Slide Number Placeholder 3"/>
          <p:cNvSpPr txBox="1">
            <a:spLocks noGrp="1"/>
          </p:cNvSpPr>
          <p:nvPr/>
        </p:nvSpPr>
        <p:spPr bwMode="auto">
          <a:xfrm>
            <a:off x="3853150" y="9521094"/>
            <a:ext cx="2949384" cy="500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128" tIns="48065" rIns="96128" bIns="48065" anchor="b"/>
          <a:lstStyle>
            <a:lvl1pPr defTabSz="874713">
              <a:spcBef>
                <a:spcPct val="30000"/>
              </a:spcBef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1pPr>
            <a:lvl2pPr marL="742950" indent="-285750" defTabSz="874713">
              <a:spcBef>
                <a:spcPct val="30000"/>
              </a:spcBef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2pPr>
            <a:lvl3pPr marL="1143000" indent="-228600" defTabSz="874713">
              <a:spcBef>
                <a:spcPct val="30000"/>
              </a:spcBef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3pPr>
            <a:lvl4pPr marL="1600200" indent="-228600" defTabSz="874713">
              <a:spcBef>
                <a:spcPct val="30000"/>
              </a:spcBef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4pPr>
            <a:lvl5pPr marL="2057400" indent="-228600" defTabSz="874713">
              <a:spcBef>
                <a:spcPct val="30000"/>
              </a:spcBef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5pPr>
            <a:lvl6pPr marL="2514600" indent="-228600" defTabSz="874713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6pPr>
            <a:lvl7pPr marL="2971800" indent="-228600" defTabSz="874713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7pPr>
            <a:lvl8pPr marL="3429000" indent="-228600" defTabSz="874713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8pPr>
            <a:lvl9pPr marL="3886200" indent="-228600" defTabSz="874713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0B40548-0616-4D9D-9142-203FF62E3CD5}" type="slidenum">
              <a:rPr lang="en-US" altLang="th-TH" sz="1200">
                <a:latin typeface="Arial" panose="020B0604020202020204" pitchFamily="34" charset="0"/>
                <a:cs typeface="Angsana New" panose="02020603050405020304" pitchFamily="18" charset="-34"/>
              </a:rPr>
              <a:pPr algn="r" eaLnBrk="1" hangingPunct="1">
                <a:spcBef>
                  <a:spcPct val="0"/>
                </a:spcBef>
              </a:pPr>
              <a:t>67</a:t>
            </a:fld>
            <a:endParaRPr lang="en-US" altLang="th-TH" sz="1200">
              <a:latin typeface="Arial" panose="020B0604020202020204" pitchFamily="34" charset="0"/>
              <a:cs typeface="Angsana New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189020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1pPr>
            <a:lvl2pPr marL="753277" indent="-289722">
              <a:spcBef>
                <a:spcPct val="30000"/>
              </a:spcBef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2pPr>
            <a:lvl3pPr marL="1158888" indent="-231778">
              <a:spcBef>
                <a:spcPct val="30000"/>
              </a:spcBef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3pPr>
            <a:lvl4pPr marL="1622443" indent="-231778">
              <a:spcBef>
                <a:spcPct val="30000"/>
              </a:spcBef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4pPr>
            <a:lvl5pPr marL="2085998" indent="-231778">
              <a:spcBef>
                <a:spcPct val="30000"/>
              </a:spcBef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5pPr>
            <a:lvl6pPr marL="2549553" indent="-231778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6pPr>
            <a:lvl7pPr marL="3013108" indent="-231778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7pPr>
            <a:lvl8pPr marL="3476663" indent="-231778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8pPr>
            <a:lvl9pPr marL="3940218" indent="-231778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D0AFCAF-DF1E-4702-8F7F-92E15C760843}" type="slidenum">
              <a:rPr lang="en-US" altLang="th-TH" smtClean="0">
                <a:cs typeface="Angsana New" panose="02020603050405020304" pitchFamily="18" charset="-34"/>
              </a:rPr>
              <a:pPr>
                <a:spcBef>
                  <a:spcPct val="0"/>
                </a:spcBef>
              </a:pPr>
              <a:t>68</a:t>
            </a:fld>
            <a:endParaRPr lang="th-TH" altLang="th-TH" smtClean="0">
              <a:cs typeface="Cordia New" panose="020B0304020202020204" pitchFamily="34" charset="-34"/>
            </a:endParaRPr>
          </a:p>
        </p:txBody>
      </p:sp>
      <p:sp>
        <p:nvSpPr>
          <p:cNvPr id="463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3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30950211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778" name="Slide Image Placeholder 1">
            <a:extLst>
              <a:ext uri="{FF2B5EF4-FFF2-40B4-BE49-F238E27FC236}">
                <a16:creationId xmlns="" xmlns:a16="http://schemas.microsoft.com/office/drawing/2014/main" id="{E07C8DF3-7FE0-4EF1-BE65-9D7C16456B7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7779" name="Notes Placeholder 2">
            <a:extLst>
              <a:ext uri="{FF2B5EF4-FFF2-40B4-BE49-F238E27FC236}">
                <a16:creationId xmlns="" xmlns:a16="http://schemas.microsoft.com/office/drawing/2014/main" id="{C84928CF-CCFD-47FC-8822-61AC9EFFD9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th-TH" altLang="th-TH"/>
          </a:p>
        </p:txBody>
      </p:sp>
      <p:sp>
        <p:nvSpPr>
          <p:cNvPr id="587780" name="Slide Number Placeholder 3">
            <a:extLst>
              <a:ext uri="{FF2B5EF4-FFF2-40B4-BE49-F238E27FC236}">
                <a16:creationId xmlns="" xmlns:a16="http://schemas.microsoft.com/office/drawing/2014/main" id="{DCF00048-3F5E-4E12-9E6D-12ABCF4D078E}"/>
              </a:ext>
            </a:extLst>
          </p:cNvPr>
          <p:cNvSpPr txBox="1">
            <a:spLocks noGrp="1"/>
          </p:cNvSpPr>
          <p:nvPr/>
        </p:nvSpPr>
        <p:spPr bwMode="auto">
          <a:xfrm>
            <a:off x="3938775" y="9459311"/>
            <a:ext cx="3014926" cy="496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138" tIns="48069" rIns="96138" bIns="48069" anchor="b"/>
          <a:lstStyle>
            <a:lvl1pPr defTabSz="874713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defTabSz="874713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defTabSz="874713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defTabSz="874713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defTabSz="874713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defTabSz="8747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defTabSz="8747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defTabSz="8747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defTabSz="8747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r" eaLnBrk="1" hangingPunct="1"/>
            <a:fld id="{D0F3FCF8-C483-45C0-8728-7F2322D21029}" type="slidenum">
              <a:rPr lang="en-US" altLang="th-TH" sz="1200"/>
              <a:pPr algn="r" eaLnBrk="1" hangingPunct="1"/>
              <a:t>69</a:t>
            </a:fld>
            <a:endParaRPr lang="en-US" altLang="th-TH" sz="1200"/>
          </a:p>
        </p:txBody>
      </p:sp>
    </p:spTree>
    <p:extLst>
      <p:ext uri="{BB962C8B-B14F-4D97-AF65-F5344CB8AC3E}">
        <p14:creationId xmlns:p14="http://schemas.microsoft.com/office/powerpoint/2010/main" val="4156455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844">
              <a:spcBef>
                <a:spcPct val="30000"/>
              </a:spcBef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1pPr>
            <a:lvl2pPr marL="753277" indent="-289722" defTabSz="915844">
              <a:spcBef>
                <a:spcPct val="30000"/>
              </a:spcBef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2pPr>
            <a:lvl3pPr marL="1158888" indent="-231778" defTabSz="915844">
              <a:spcBef>
                <a:spcPct val="30000"/>
              </a:spcBef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3pPr>
            <a:lvl4pPr marL="1622443" indent="-231778" defTabSz="915844">
              <a:spcBef>
                <a:spcPct val="30000"/>
              </a:spcBef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4pPr>
            <a:lvl5pPr marL="2085998" indent="-231778" defTabSz="915844">
              <a:spcBef>
                <a:spcPct val="30000"/>
              </a:spcBef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5pPr>
            <a:lvl6pPr marL="2549553" indent="-231778" defTabSz="915844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6pPr>
            <a:lvl7pPr marL="3013108" indent="-231778" defTabSz="915844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7pPr>
            <a:lvl8pPr marL="3476663" indent="-231778" defTabSz="915844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8pPr>
            <a:lvl9pPr marL="3940218" indent="-231778" defTabSz="915844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C43EEB7-709E-47A5-B50B-43A616DA08E9}" type="slidenum">
              <a:rPr lang="en-US" altLang="th-TH" smtClean="0">
                <a:cs typeface="Cordia New" panose="020B0304020202020204" pitchFamily="34" charset="-34"/>
              </a:rPr>
              <a:pPr>
                <a:spcBef>
                  <a:spcPct val="0"/>
                </a:spcBef>
              </a:pPr>
              <a:t>5</a:t>
            </a:fld>
            <a:endParaRPr lang="th-TH" altLang="th-TH" smtClean="0">
              <a:cs typeface="Cordia New" panose="020B0304020202020204" pitchFamily="34" charset="-34"/>
            </a:endParaRPr>
          </a:p>
        </p:txBody>
      </p:sp>
      <p:sp>
        <p:nvSpPr>
          <p:cNvPr id="270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0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38688226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844">
              <a:spcBef>
                <a:spcPct val="30000"/>
              </a:spcBef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1pPr>
            <a:lvl2pPr marL="753277" indent="-289722" defTabSz="915844">
              <a:spcBef>
                <a:spcPct val="30000"/>
              </a:spcBef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2pPr>
            <a:lvl3pPr marL="1158888" indent="-231778" defTabSz="915844">
              <a:spcBef>
                <a:spcPct val="30000"/>
              </a:spcBef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3pPr>
            <a:lvl4pPr marL="1622443" indent="-231778" defTabSz="915844">
              <a:spcBef>
                <a:spcPct val="30000"/>
              </a:spcBef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4pPr>
            <a:lvl5pPr marL="2085998" indent="-231778" defTabSz="915844">
              <a:spcBef>
                <a:spcPct val="30000"/>
              </a:spcBef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5pPr>
            <a:lvl6pPr marL="2549553" indent="-231778" defTabSz="915844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6pPr>
            <a:lvl7pPr marL="3013108" indent="-231778" defTabSz="915844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7pPr>
            <a:lvl8pPr marL="3476663" indent="-231778" defTabSz="915844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8pPr>
            <a:lvl9pPr marL="3940218" indent="-231778" defTabSz="915844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7479C82-62F0-4D93-A522-38CEA8340D0C}" type="slidenum">
              <a:rPr lang="en-US" altLang="th-TH" smtClean="0">
                <a:cs typeface="Cordia New" panose="020B0304020202020204" pitchFamily="34" charset="-34"/>
              </a:rPr>
              <a:pPr>
                <a:spcBef>
                  <a:spcPct val="0"/>
                </a:spcBef>
              </a:pPr>
              <a:t>9</a:t>
            </a:fld>
            <a:endParaRPr lang="th-TH" altLang="th-TH" smtClean="0">
              <a:cs typeface="Cordia New" panose="020B0304020202020204" pitchFamily="34" charset="-34"/>
            </a:endParaRPr>
          </a:p>
        </p:txBody>
      </p:sp>
      <p:sp>
        <p:nvSpPr>
          <p:cNvPr id="279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9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18706983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844">
              <a:spcBef>
                <a:spcPct val="30000"/>
              </a:spcBef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1pPr>
            <a:lvl2pPr marL="753277" indent="-289722" defTabSz="915844">
              <a:spcBef>
                <a:spcPct val="30000"/>
              </a:spcBef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2pPr>
            <a:lvl3pPr marL="1158888" indent="-231778" defTabSz="915844">
              <a:spcBef>
                <a:spcPct val="30000"/>
              </a:spcBef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3pPr>
            <a:lvl4pPr marL="1622443" indent="-231778" defTabSz="915844">
              <a:spcBef>
                <a:spcPct val="30000"/>
              </a:spcBef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4pPr>
            <a:lvl5pPr marL="2085998" indent="-231778" defTabSz="915844">
              <a:spcBef>
                <a:spcPct val="30000"/>
              </a:spcBef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5pPr>
            <a:lvl6pPr marL="2549553" indent="-231778" defTabSz="915844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6pPr>
            <a:lvl7pPr marL="3013108" indent="-231778" defTabSz="915844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7pPr>
            <a:lvl8pPr marL="3476663" indent="-231778" defTabSz="915844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8pPr>
            <a:lvl9pPr marL="3940218" indent="-231778" defTabSz="915844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1C45386-46C9-40D0-9080-B7115DA40025}" type="slidenum">
              <a:rPr lang="en-US" altLang="th-TH" smtClean="0">
                <a:cs typeface="Cordia New" panose="020B0304020202020204" pitchFamily="34" charset="-34"/>
              </a:rPr>
              <a:pPr>
                <a:spcBef>
                  <a:spcPct val="0"/>
                </a:spcBef>
              </a:pPr>
              <a:t>10</a:t>
            </a:fld>
            <a:endParaRPr lang="th-TH" altLang="th-TH" smtClean="0">
              <a:cs typeface="Cordia New" panose="020B0304020202020204" pitchFamily="34" charset="-34"/>
            </a:endParaRPr>
          </a:p>
        </p:txBody>
      </p:sp>
      <p:sp>
        <p:nvSpPr>
          <p:cNvPr id="281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1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h-TH" altLang="th-TH" dirty="0" smtClean="0"/>
          </a:p>
        </p:txBody>
      </p:sp>
    </p:spTree>
    <p:extLst>
      <p:ext uri="{BB962C8B-B14F-4D97-AF65-F5344CB8AC3E}">
        <p14:creationId xmlns:p14="http://schemas.microsoft.com/office/powerpoint/2010/main" val="38753075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844">
              <a:spcBef>
                <a:spcPct val="30000"/>
              </a:spcBef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1pPr>
            <a:lvl2pPr marL="753277" indent="-289722" defTabSz="915844">
              <a:spcBef>
                <a:spcPct val="30000"/>
              </a:spcBef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2pPr>
            <a:lvl3pPr marL="1158888" indent="-231778" defTabSz="915844">
              <a:spcBef>
                <a:spcPct val="30000"/>
              </a:spcBef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3pPr>
            <a:lvl4pPr marL="1622443" indent="-231778" defTabSz="915844">
              <a:spcBef>
                <a:spcPct val="30000"/>
              </a:spcBef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4pPr>
            <a:lvl5pPr marL="2085998" indent="-231778" defTabSz="915844">
              <a:spcBef>
                <a:spcPct val="30000"/>
              </a:spcBef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5pPr>
            <a:lvl6pPr marL="2549553" indent="-231778" defTabSz="915844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6pPr>
            <a:lvl7pPr marL="3013108" indent="-231778" defTabSz="915844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7pPr>
            <a:lvl8pPr marL="3476663" indent="-231778" defTabSz="915844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8pPr>
            <a:lvl9pPr marL="3940218" indent="-231778" defTabSz="915844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B948609-2C7B-43D8-ADDC-198F77781B6D}" type="slidenum">
              <a:rPr lang="en-US" altLang="th-TH" smtClean="0">
                <a:cs typeface="Cordia New" panose="020B0304020202020204" pitchFamily="34" charset="-34"/>
              </a:rPr>
              <a:pPr>
                <a:spcBef>
                  <a:spcPct val="0"/>
                </a:spcBef>
              </a:pPr>
              <a:t>11</a:t>
            </a:fld>
            <a:endParaRPr lang="th-TH" altLang="th-TH" smtClean="0">
              <a:cs typeface="Cordia New" panose="020B0304020202020204" pitchFamily="34" charset="-34"/>
            </a:endParaRPr>
          </a:p>
        </p:txBody>
      </p:sp>
      <p:sp>
        <p:nvSpPr>
          <p:cNvPr id="285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5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27059578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defTabSz="922988">
              <a:defRPr/>
            </a:pPr>
            <a:fld id="{2D270B33-4928-4D70-BA2D-D3F0B5C889CD}" type="slidenum">
              <a:rPr lang="en-US" smtClean="0">
                <a:cs typeface="Cordia New" pitchFamily="34" charset="-34"/>
              </a:rPr>
              <a:pPr defTabSz="922988">
                <a:defRPr/>
              </a:pPr>
              <a:t>12</a:t>
            </a:fld>
            <a:endParaRPr lang="th-TH"/>
          </a:p>
        </p:txBody>
      </p:sp>
      <p:sp>
        <p:nvSpPr>
          <p:cNvPr id="465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5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4651610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7"/>
          <p:cNvSpPr txBox="1">
            <a:spLocks noGrp="1" noChangeArrowheads="1"/>
          </p:cNvSpPr>
          <p:nvPr/>
        </p:nvSpPr>
        <p:spPr bwMode="auto">
          <a:xfrm>
            <a:off x="3930893" y="9522698"/>
            <a:ext cx="3004452" cy="501700"/>
          </a:xfrm>
          <a:prstGeom prst="rect">
            <a:avLst/>
          </a:prstGeom>
          <a:noFill/>
          <a:ln>
            <a:noFill/>
          </a:ln>
          <a:extLst/>
        </p:spPr>
        <p:txBody>
          <a:bodyPr lIns="92275" tIns="46138" rIns="92275" bIns="46138" anchor="b"/>
          <a:lstStyle>
            <a:lvl1pPr defTabSz="903288" eaLnBrk="0" hangingPunct="0">
              <a:defRPr sz="2400">
                <a:solidFill>
                  <a:schemeClr val="tx1"/>
                </a:solidFill>
                <a:latin typeface="Arial Black" pitchFamily="34" charset="0"/>
                <a:cs typeface="Cordia New" pitchFamily="34" charset="-34"/>
              </a:defRPr>
            </a:lvl1pPr>
            <a:lvl2pPr marL="742950" indent="-285750" defTabSz="903288" eaLnBrk="0" hangingPunct="0">
              <a:defRPr sz="2400">
                <a:solidFill>
                  <a:schemeClr val="tx1"/>
                </a:solidFill>
                <a:latin typeface="Arial Black" pitchFamily="34" charset="0"/>
                <a:cs typeface="Cordia New" pitchFamily="34" charset="-34"/>
              </a:defRPr>
            </a:lvl2pPr>
            <a:lvl3pPr marL="1143000" indent="-228600" defTabSz="903288" eaLnBrk="0" hangingPunct="0">
              <a:defRPr sz="2400">
                <a:solidFill>
                  <a:schemeClr val="tx1"/>
                </a:solidFill>
                <a:latin typeface="Arial Black" pitchFamily="34" charset="0"/>
                <a:cs typeface="Cordia New" pitchFamily="34" charset="-34"/>
              </a:defRPr>
            </a:lvl3pPr>
            <a:lvl4pPr marL="1600200" indent="-228600" defTabSz="903288" eaLnBrk="0" hangingPunct="0">
              <a:defRPr sz="2400">
                <a:solidFill>
                  <a:schemeClr val="tx1"/>
                </a:solidFill>
                <a:latin typeface="Arial Black" pitchFamily="34" charset="0"/>
                <a:cs typeface="Cordia New" pitchFamily="34" charset="-34"/>
              </a:defRPr>
            </a:lvl4pPr>
            <a:lvl5pPr marL="2057400" indent="-228600" defTabSz="903288" eaLnBrk="0" hangingPunct="0">
              <a:defRPr sz="2400">
                <a:solidFill>
                  <a:schemeClr val="tx1"/>
                </a:solidFill>
                <a:latin typeface="Arial Black" pitchFamily="34" charset="0"/>
                <a:cs typeface="Cordia New" pitchFamily="34" charset="-34"/>
              </a:defRPr>
            </a:lvl5pPr>
            <a:lvl6pPr marL="25146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Cordia New" pitchFamily="34" charset="-34"/>
              </a:defRPr>
            </a:lvl6pPr>
            <a:lvl7pPr marL="29718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Cordia New" pitchFamily="34" charset="-34"/>
              </a:defRPr>
            </a:lvl7pPr>
            <a:lvl8pPr marL="34290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Cordia New" pitchFamily="34" charset="-34"/>
              </a:defRPr>
            </a:lvl8pPr>
            <a:lvl9pPr marL="3886200" indent="-228600" defTabSz="9032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Cordia New" pitchFamily="34" charset="-34"/>
              </a:defRPr>
            </a:lvl9pPr>
          </a:lstStyle>
          <a:p>
            <a:pPr algn="r">
              <a:defRPr/>
            </a:pPr>
            <a:fld id="{4D1BFBFE-308B-420F-93B0-53EDC20A431C}" type="slidenum">
              <a:rPr lang="en-US" sz="1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 New" pitchFamily="18" charset="-34"/>
              </a:rPr>
              <a:pPr algn="r">
                <a:defRPr/>
              </a:pPr>
              <a:t>13</a:t>
            </a:fld>
            <a:endParaRPr lang="th-TH" sz="1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ngsana New" pitchFamily="18" charset="-34"/>
            </a:endParaRPr>
          </a:p>
        </p:txBody>
      </p:sp>
      <p:sp>
        <p:nvSpPr>
          <p:cNvPr id="467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7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8336771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844">
              <a:spcBef>
                <a:spcPct val="30000"/>
              </a:spcBef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1pPr>
            <a:lvl2pPr marL="753277" indent="-289722" defTabSz="915844">
              <a:spcBef>
                <a:spcPct val="30000"/>
              </a:spcBef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2pPr>
            <a:lvl3pPr marL="1158888" indent="-231778" defTabSz="915844">
              <a:spcBef>
                <a:spcPct val="30000"/>
              </a:spcBef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3pPr>
            <a:lvl4pPr marL="1622443" indent="-231778" defTabSz="915844">
              <a:spcBef>
                <a:spcPct val="30000"/>
              </a:spcBef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4pPr>
            <a:lvl5pPr marL="2085998" indent="-231778" defTabSz="915844">
              <a:spcBef>
                <a:spcPct val="30000"/>
              </a:spcBef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5pPr>
            <a:lvl6pPr marL="2549553" indent="-231778" defTabSz="915844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6pPr>
            <a:lvl7pPr marL="3013108" indent="-231778" defTabSz="915844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7pPr>
            <a:lvl8pPr marL="3476663" indent="-231778" defTabSz="915844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8pPr>
            <a:lvl9pPr marL="3940218" indent="-231778" defTabSz="915844" eaLnBrk="0" fontAlgn="base" hangingPunct="0">
              <a:spcBef>
                <a:spcPct val="3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ngsana New" panose="02020603050405020304" pitchFamily="18" charset="-34"/>
                <a:cs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EA3BAD5-17A1-40A3-AAD6-3E2262F89B23}" type="slidenum">
              <a:rPr lang="en-US" altLang="th-TH" smtClean="0">
                <a:cs typeface="Cordia New" panose="020B0304020202020204" pitchFamily="34" charset="-34"/>
              </a:rPr>
              <a:pPr>
                <a:spcBef>
                  <a:spcPct val="0"/>
                </a:spcBef>
              </a:pPr>
              <a:t>14</a:t>
            </a:fld>
            <a:endParaRPr lang="th-TH" altLang="th-TH" smtClean="0">
              <a:cs typeface="Cordia New" panose="020B0304020202020204" pitchFamily="34" charset="-34"/>
            </a:endParaRPr>
          </a:p>
        </p:txBody>
      </p:sp>
      <p:sp>
        <p:nvSpPr>
          <p:cNvPr id="283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3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th-TH" altLang="th-TH" smtClean="0"/>
          </a:p>
        </p:txBody>
      </p:sp>
    </p:spTree>
    <p:extLst>
      <p:ext uri="{BB962C8B-B14F-4D97-AF65-F5344CB8AC3E}">
        <p14:creationId xmlns:p14="http://schemas.microsoft.com/office/powerpoint/2010/main" val="2918262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smtClean="0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C0ED7-ABA5-4B82-B7CF-502D42E4413A}" type="datetime1">
              <a:rPr lang="th-TH" smtClean="0"/>
              <a:t>08/07/67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EE450-179A-4398-972B-D4A6705649A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50383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ชื่อและ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E3133-E02A-49AD-A765-EEA745E7AEB5}" type="datetime1">
              <a:rPr lang="th-TH" smtClean="0"/>
              <a:t>08/07/67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EE450-179A-4398-972B-D4A6705649A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43605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คำอ้างอิงพร้อม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A8B0B-2888-45F4-B6FB-37B3B6BB6615}" type="datetime1">
              <a:rPr lang="th-TH" smtClean="0"/>
              <a:t>08/07/67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EE450-179A-4398-972B-D4A6705649A2}" type="slidenum">
              <a:rPr lang="th-TH" smtClean="0"/>
              <a:t>‹#›</a:t>
            </a:fld>
            <a:endParaRPr lang="th-TH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32271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นามบัต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BCE43-D6E7-4553-9C33-01A6DAC423AE}" type="datetime1">
              <a:rPr lang="th-TH" smtClean="0"/>
              <a:t>08/07/67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EE450-179A-4398-972B-D4A6705649A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740961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นามบัตรอ้างอิ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8F8E9-4E66-4623-B87E-2FEAABA97EBD}" type="datetime1">
              <a:rPr lang="th-TH" smtClean="0"/>
              <a:t>08/07/67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EE450-179A-4398-972B-D4A6705649A2}" type="slidenum">
              <a:rPr lang="th-TH" smtClean="0"/>
              <a:t>‹#›</a:t>
            </a:fld>
            <a:endParaRPr lang="th-TH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803759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จริง หรือ เท็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15E33-506B-4D02-8BDF-1C6A6F62C068}" type="datetime1">
              <a:rPr lang="th-TH" smtClean="0"/>
              <a:t>08/07/67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EE450-179A-4398-972B-D4A6705649A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544939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2E3E4-92A9-47F4-986B-1D494FE1D6A3}" type="datetime1">
              <a:rPr lang="th-TH" smtClean="0"/>
              <a:t>08/07/67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EE450-179A-4398-972B-D4A6705649A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589064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61933-7A61-4BE0-AE1B-BA27275A699C}" type="datetime1">
              <a:rPr lang="th-TH" smtClean="0"/>
              <a:t>08/07/67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EE450-179A-4398-972B-D4A6705649A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732850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ชื่อเรื่องและตารา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14400" y="301625"/>
            <a:ext cx="10363200" cy="1462088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ตาราง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th-TH" noProof="0" smtClean="0"/>
          </a:p>
        </p:txBody>
      </p:sp>
      <p:sp>
        <p:nvSpPr>
          <p:cNvPr id="4" name="Rectangle 1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1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1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0E7B7A-2F00-405F-9CB4-145D6049DDE5}" type="slidenum">
              <a:rPr lang="en-US" altLang="th-TH"/>
              <a:pPr>
                <a:defRPr/>
              </a:pPr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3912994647"/>
      </p:ext>
    </p:extLst>
  </p:cSld>
  <p:clrMapOvr>
    <a:masterClrMapping/>
  </p:clrMapOvr>
  <p:transition spd="slow">
    <p:circl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ชื่อเรื่องและแผนภูม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14400" y="301625"/>
            <a:ext cx="10363200" cy="1462088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แผนภูมิ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th-TH" noProof="0" smtClean="0"/>
          </a:p>
        </p:txBody>
      </p:sp>
      <p:sp>
        <p:nvSpPr>
          <p:cNvPr id="4" name="Rectangle 13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14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1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E7FE4-5613-48E0-9F26-4B5BC2E8578F}" type="slidenum">
              <a:rPr lang="en-US" altLang="th-TH"/>
              <a:pPr>
                <a:defRPr/>
              </a:pPr>
              <a:t>‹#›</a:t>
            </a:fld>
            <a:endParaRPr lang="th-TH" altLang="th-TH"/>
          </a:p>
        </p:txBody>
      </p:sp>
    </p:spTree>
    <p:extLst>
      <p:ext uri="{BB962C8B-B14F-4D97-AF65-F5344CB8AC3E}">
        <p14:creationId xmlns:p14="http://schemas.microsoft.com/office/powerpoint/2010/main" val="3185730424"/>
      </p:ext>
    </p:extLst>
  </p:cSld>
  <p:clrMapOvr>
    <a:masterClrMapping/>
  </p:clrMapOvr>
  <p:transition spd="slow"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01E56-073D-4125-B7BB-CE5EF1B79EE6}" type="datetime1">
              <a:rPr lang="th-TH" smtClean="0"/>
              <a:t>08/07/67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EE450-179A-4398-972B-D4A6705649A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61412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F663F-19C5-4B6A-8A8F-8BB01491333F}" type="datetime1">
              <a:rPr lang="th-TH" smtClean="0"/>
              <a:t>08/07/67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EE450-179A-4398-972B-D4A6705649A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43350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67FD9-276D-45E1-B398-7F0B3DF9B439}" type="datetime1">
              <a:rPr lang="th-TH" smtClean="0"/>
              <a:t>08/07/67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EE450-179A-4398-972B-D4A6705649A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22950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787E2-17A8-448A-9323-F0CC4BC33F56}" type="datetime1">
              <a:rPr lang="th-TH" smtClean="0"/>
              <a:t>08/07/67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EE450-179A-4398-972B-D4A6705649A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81502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45AD1-C3DB-4B7C-98CF-0792C924C1F7}" type="datetime1">
              <a:rPr lang="th-TH" smtClean="0"/>
              <a:t>08/07/67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EE450-179A-4398-972B-D4A6705649A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16519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AB8FF-509F-4099-A51F-2932E915FA2C}" type="datetime1">
              <a:rPr lang="th-TH" smtClean="0"/>
              <a:t>08/07/67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EE450-179A-4398-972B-D4A6705649A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39591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98F79-996C-4DD3-86E9-AE2AA19AA2FE}" type="datetime1">
              <a:rPr lang="th-TH" smtClean="0"/>
              <a:t>08/07/67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EE450-179A-4398-972B-D4A6705649A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40856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h-TH" smtClean="0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68D77-A121-495F-8568-7A624B5F4A40}" type="datetime1">
              <a:rPr lang="th-TH" smtClean="0"/>
              <a:t>08/07/67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9EE450-179A-4398-972B-D4A6705649A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82099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81805-381A-439D-92CA-91B77441BCA1}" type="datetime1">
              <a:rPr lang="th-TH" smtClean="0"/>
              <a:t>08/07/67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79EE450-179A-4398-972B-D4A6705649A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53706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  <p:sldLayoutId id="2147483897" r:id="rId12"/>
    <p:sldLayoutId id="2147483898" r:id="rId13"/>
    <p:sldLayoutId id="2147483899" r:id="rId14"/>
    <p:sldLayoutId id="2147483900" r:id="rId15"/>
    <p:sldLayoutId id="2147483901" r:id="rId16"/>
    <p:sldLayoutId id="2147483902" r:id="rId17"/>
    <p:sldLayoutId id="2147483904" r:id="rId18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wmf"/><Relationship Id="rId5" Type="http://schemas.openxmlformats.org/officeDocument/2006/relationships/image" Target="../media/image2.png"/><Relationship Id="rId4" Type="http://schemas.openxmlformats.org/officeDocument/2006/relationships/image" Target="../media/image5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9" name="Picture 3" descr="j030125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710" y="705855"/>
            <a:ext cx="2665413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2" name="WordArt 7"/>
          <p:cNvSpPr>
            <a:spLocks noChangeArrowheads="1" noChangeShapeType="1" noTextEdit="1"/>
          </p:cNvSpPr>
          <p:nvPr/>
        </p:nvSpPr>
        <p:spPr bwMode="auto">
          <a:xfrm>
            <a:off x="1381991" y="548692"/>
            <a:ext cx="3458561" cy="244792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th-TH" sz="4000" b="1" kern="10" dirty="0"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ภารกิจที่ </a:t>
            </a:r>
            <a:r>
              <a:rPr lang="en-US" sz="4000" b="1" kern="10" dirty="0"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  <a:endParaRPr lang="th-TH" sz="4000" b="1" kern="10" dirty="0">
              <a:ln w="9525">
                <a:solidFill>
                  <a:schemeClr val="hlink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8100" dir="2700000" algn="tl" rotWithShape="0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6544" y="166788"/>
            <a:ext cx="1002155" cy="1078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053936" y="3549940"/>
            <a:ext cx="6954982" cy="1728837"/>
          </a:xfrm>
          <a:prstGeom prst="rect">
            <a:avLst/>
          </a:prstGeom>
          <a:solidFill>
            <a:schemeClr val="tx2"/>
          </a:solidFill>
          <a:ln w="76200">
            <a:solidFill>
              <a:srgbClr val="CC0099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th-TH" sz="9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การนับคะแนน</a:t>
            </a:r>
            <a:endParaRPr lang="th-TH" sz="9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6380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ChangeArrowheads="1"/>
          </p:cNvSpPr>
          <p:nvPr/>
        </p:nvSpPr>
        <p:spPr bwMode="auto">
          <a:xfrm>
            <a:off x="4223790" y="157045"/>
            <a:ext cx="3743325" cy="736574"/>
          </a:xfrm>
          <a:prstGeom prst="rect">
            <a:avLst/>
          </a:prstGeom>
          <a:solidFill>
            <a:schemeClr val="tx2"/>
          </a:solidFill>
          <a:ln w="76200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th-TH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การนับคะแนน </a:t>
            </a:r>
            <a:r>
              <a:rPr lang="th-TH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(ต่อ)</a:t>
            </a:r>
          </a:p>
        </p:txBody>
      </p:sp>
      <p:sp>
        <p:nvSpPr>
          <p:cNvPr id="203779" name="Text Box 3"/>
          <p:cNvSpPr txBox="1">
            <a:spLocks noChangeArrowheads="1"/>
          </p:cNvSpPr>
          <p:nvPr/>
        </p:nvSpPr>
        <p:spPr bwMode="auto">
          <a:xfrm>
            <a:off x="387648" y="1124018"/>
            <a:ext cx="11021570" cy="5478423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>
              <a:defRPr/>
            </a:pPr>
            <a:r>
              <a:rPr lang="th-TH" sz="3500" b="1" u="sng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กปน</a:t>
            </a:r>
            <a:r>
              <a:rPr lang="th-TH" sz="3500" b="1" u="sng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คนที่ 2 </a:t>
            </a:r>
            <a:r>
              <a:rPr lang="th-TH" sz="35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ดำเนิน</a:t>
            </a:r>
            <a:r>
              <a:rPr lang="th-TH" sz="35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การวินิจฉัยบัตรเลือกตั้งและอ่านคะแนน ดังนี้</a:t>
            </a:r>
            <a:br>
              <a:rPr lang="th-TH" sz="35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5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5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lang="th-TH" sz="35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) ถ้าเป็นบัตรดี ให้อ่านว่า </a:t>
            </a:r>
            <a:r>
              <a:rPr lang="th-TH" sz="35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“ดี” </a:t>
            </a:r>
            <a:r>
              <a:rPr lang="th-TH" sz="35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และอ่านหมายเลขของผู้สมัครที่ได้</a:t>
            </a:r>
            <a:r>
              <a:rPr lang="th-TH" sz="35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คะแนน พร้อมทั้ง                 ชูบัตรเลือกตั้งโดยเปิดเผยให้ผู้ที่อยู่ในบริเวณที่เลือกตั้งได้เห็นด้วย </a:t>
            </a:r>
            <a:endParaRPr lang="th-TH" sz="3500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defRPr/>
            </a:pPr>
            <a:r>
              <a:rPr lang="th-TH" sz="35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	2</a:t>
            </a:r>
            <a:r>
              <a:rPr lang="th-TH" sz="35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) ถ้าเป็นบัตรที่ทำเครื่องหมายใน</a:t>
            </a:r>
            <a:r>
              <a:rPr lang="th-TH" sz="35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ช่อง</a:t>
            </a:r>
            <a:r>
              <a:rPr lang="th-TH" sz="35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ไม่</a:t>
            </a:r>
            <a:r>
              <a:rPr lang="th-TH" sz="35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เลือกผู้สมัคร</a:t>
            </a:r>
            <a:r>
              <a:rPr lang="th-TH" sz="35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ผู้ใด </a:t>
            </a:r>
            <a:r>
              <a:rPr lang="th-TH" sz="35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ให้</a:t>
            </a:r>
            <a:r>
              <a:rPr lang="th-TH" sz="35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อ่านว่า </a:t>
            </a:r>
            <a:r>
              <a:rPr lang="th-TH" sz="35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“ไม่เลือกผู้สมัครผู้ใด</a:t>
            </a:r>
            <a:r>
              <a:rPr lang="th-TH" sz="35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” </a:t>
            </a:r>
            <a:r>
              <a:rPr lang="th-TH" sz="35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พร้อมทั้งชูบัตร</a:t>
            </a:r>
            <a:r>
              <a:rPr lang="th-TH" sz="35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เลือกตั้งโดย</a:t>
            </a:r>
            <a:r>
              <a:rPr lang="th-TH" sz="35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เปิดเผยให้ผู้ที่อยู่ในบริเวณที่เลือกตั้งได้เห็นด้วย </a:t>
            </a:r>
          </a:p>
          <a:p>
            <a:pPr>
              <a:defRPr/>
            </a:pPr>
            <a:r>
              <a:rPr lang="th-TH" sz="35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	3</a:t>
            </a:r>
            <a:r>
              <a:rPr lang="th-TH" sz="35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) ถ้าเป็นบัตรเสีย ให้อ่านว่า </a:t>
            </a:r>
            <a:r>
              <a:rPr lang="th-TH" sz="35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“เสีย” </a:t>
            </a:r>
            <a:r>
              <a:rPr lang="th-TH" sz="35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พร้อมทั้งชูบัตรเลือกตั้งโดยเปิดเผยให้ผู้ที่อยู่ในบริเวณที่เลือกตั้งได้เห็นด้วย </a:t>
            </a:r>
          </a:p>
          <a:p>
            <a:pPr>
              <a:defRPr/>
            </a:pPr>
            <a:r>
              <a:rPr lang="th-TH" sz="35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	ในการวินิจฉัยว่าบัตรเลือกตั้งใดเป็นบัตรเสีย ให้วินิจฉัยโดย </a:t>
            </a:r>
            <a:r>
              <a:rPr lang="th-TH" sz="3500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กปน</a:t>
            </a:r>
            <a:r>
              <a:rPr lang="th-TH" sz="35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 เสียงข้างมาก และ               ให้ </a:t>
            </a:r>
            <a:r>
              <a:rPr lang="th-TH" sz="35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กปน</a:t>
            </a:r>
            <a:r>
              <a:rPr lang="th-TH" sz="35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 ไม่น้อย</a:t>
            </a:r>
            <a:r>
              <a:rPr lang="th-TH" sz="35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กว่าสามคนลงลายมือชื่อ และสลัก</a:t>
            </a:r>
            <a:r>
              <a:rPr lang="th-TH" sz="35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หลังบัตรว่า “เสีย” </a:t>
            </a:r>
            <a:r>
              <a:rPr lang="th-TH" sz="35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พร้อม</a:t>
            </a:r>
            <a:r>
              <a:rPr lang="th-TH" sz="35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ทั้งระบุเหตุผลว่าเป็นบัตรเสียเพราะเหตุใด เสร็จแล้วส่งบัตรเลือกตั้งให้แก่ </a:t>
            </a:r>
            <a:r>
              <a:rPr lang="th-TH" sz="350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กปน</a:t>
            </a:r>
            <a:r>
              <a:rPr lang="th-TH" sz="35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 คนที่ 4</a:t>
            </a:r>
            <a:endParaRPr lang="th-TH" sz="35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9723" y="118618"/>
            <a:ext cx="1002155" cy="1078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888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49" y="1035028"/>
            <a:ext cx="4364182" cy="3298656"/>
          </a:xfrm>
          <a:prstGeom prst="rect">
            <a:avLst/>
          </a:prstGeom>
        </p:spPr>
      </p:pic>
      <p:sp>
        <p:nvSpPr>
          <p:cNvPr id="73730" name="Rectangle 2"/>
          <p:cNvSpPr>
            <a:spLocks noChangeArrowheads="1"/>
          </p:cNvSpPr>
          <p:nvPr/>
        </p:nvSpPr>
        <p:spPr bwMode="auto">
          <a:xfrm>
            <a:off x="3792540" y="79377"/>
            <a:ext cx="4175125" cy="828675"/>
          </a:xfrm>
          <a:prstGeom prst="rect">
            <a:avLst/>
          </a:prstGeom>
          <a:solidFill>
            <a:schemeClr val="tx2"/>
          </a:solidFill>
          <a:ln w="762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th-TH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การนับคะแนน </a:t>
            </a:r>
            <a:r>
              <a:rPr lang="th-TH" sz="4800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(ต่อ)</a:t>
            </a:r>
          </a:p>
        </p:txBody>
      </p:sp>
      <p:sp>
        <p:nvSpPr>
          <p:cNvPr id="73732" name="Rectangle 4"/>
          <p:cNvSpPr>
            <a:spLocks noChangeArrowheads="1"/>
          </p:cNvSpPr>
          <p:nvPr/>
        </p:nvSpPr>
        <p:spPr bwMode="auto">
          <a:xfrm>
            <a:off x="5101936" y="1106396"/>
            <a:ext cx="6670964" cy="5355312"/>
          </a:xfrm>
          <a:prstGeom prst="rect">
            <a:avLst/>
          </a:prstGeom>
          <a:solidFill>
            <a:schemeClr val="tx2"/>
          </a:solidFill>
          <a:ln w="76200">
            <a:solidFill>
              <a:srgbClr val="FF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th-TH" sz="3800" b="1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กปน</a:t>
            </a:r>
            <a:r>
              <a:rPr lang="th-TH" sz="3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.คนที่ 3</a:t>
            </a:r>
            <a:r>
              <a:rPr lang="th-TH" sz="3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มีหน้าที่ขานทวนคะแนน</a:t>
            </a:r>
            <a:r>
              <a:rPr lang="th-TH" sz="3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และ                         ขีด</a:t>
            </a:r>
            <a:r>
              <a:rPr lang="th-TH" sz="3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คะแนนใน</a:t>
            </a:r>
            <a:r>
              <a:rPr lang="th-TH" sz="3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แบบขีดคะแนนเลือกตั้ง </a:t>
            </a:r>
            <a:r>
              <a:rPr lang="th-TH" sz="3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th-TH" sz="38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ผ.ถ</a:t>
            </a:r>
            <a:r>
              <a:rPr lang="th-TH" sz="3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 </a:t>
            </a:r>
            <a:r>
              <a:rPr lang="th-TH" sz="3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5/6)  </a:t>
            </a:r>
            <a:r>
              <a:rPr lang="th-TH" sz="3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                     โดย</a:t>
            </a:r>
            <a:r>
              <a:rPr lang="th-TH" sz="3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เมื่อ </a:t>
            </a:r>
            <a:r>
              <a:rPr lang="th-TH" sz="3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กปน</a:t>
            </a:r>
            <a:r>
              <a:rPr lang="th-TH" sz="3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.คนที่ 2 ได้วินิจฉัยบัตรเลือกตั้ง</a:t>
            </a:r>
            <a:r>
              <a:rPr lang="th-TH" sz="3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และ                ได้</a:t>
            </a:r>
            <a:r>
              <a:rPr lang="th-TH" sz="3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อ่านว่า “ดี” หรือ  “เสีย” หรือ “ไม่เลือกผู้สมัครผู้ใด” </a:t>
            </a:r>
            <a:r>
              <a:rPr lang="th-TH" sz="3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แล้ว </a:t>
            </a:r>
            <a:r>
              <a:rPr lang="th-TH" sz="3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ให้ </a:t>
            </a:r>
            <a:r>
              <a:rPr lang="th-TH" sz="3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กปน</a:t>
            </a:r>
            <a:r>
              <a:rPr lang="th-TH" sz="3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 คนที่ 3 ขานทวน แล้ว</a:t>
            </a:r>
            <a:r>
              <a:rPr lang="th-TH" sz="3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จึง                   ขีด</a:t>
            </a:r>
            <a:r>
              <a:rPr lang="th-TH" sz="3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คะแนน ลง</a:t>
            </a:r>
            <a:r>
              <a:rPr lang="th-TH" sz="3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ในแบบขีดคะแนน โดยให้ผู้ที่อยู่ในบริเวณที่เลือกตั้งเห็นการขีดคะแนนได้อย่างชัดเจน (กรณีมีผู้สมัครจำนวนมากและใช้แบบขีดคะแนนมากกว่า 1 แผ่น ให้ติดเรียง</a:t>
            </a:r>
            <a:r>
              <a:rPr lang="th-TH" sz="3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กัน ไม่</a:t>
            </a:r>
            <a:r>
              <a:rPr lang="th-TH" sz="3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ติดซ้อนแผ่น)</a:t>
            </a:r>
            <a:endParaRPr lang="th-TH" sz="3800" u="sng" dirty="0">
              <a:solidFill>
                <a:srgbClr val="F7FD0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500453" y="4625952"/>
            <a:ext cx="2449513" cy="1328738"/>
            <a:chOff x="816" y="2208"/>
            <a:chExt cx="1824" cy="1200"/>
          </a:xfrm>
        </p:grpSpPr>
        <p:sp>
          <p:nvSpPr>
            <p:cNvPr id="73735" name="Rectangle 6"/>
            <p:cNvSpPr>
              <a:spLocks noChangeArrowheads="1"/>
            </p:cNvSpPr>
            <p:nvPr/>
          </p:nvSpPr>
          <p:spPr bwMode="auto">
            <a:xfrm>
              <a:off x="816" y="2208"/>
              <a:ext cx="1824" cy="1200"/>
            </a:xfrm>
            <a:prstGeom prst="rect">
              <a:avLst/>
            </a:prstGeom>
            <a:solidFill>
              <a:schemeClr val="tx2"/>
            </a:solidFill>
            <a:ln w="2857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th-TH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284686" name="Group 7"/>
            <p:cNvGrpSpPr>
              <a:grpSpLocks/>
            </p:cNvGrpSpPr>
            <p:nvPr/>
          </p:nvGrpSpPr>
          <p:grpSpPr bwMode="auto">
            <a:xfrm>
              <a:off x="1248" y="2448"/>
              <a:ext cx="1008" cy="720"/>
              <a:chOff x="912" y="2640"/>
              <a:chExt cx="432" cy="384"/>
            </a:xfrm>
          </p:grpSpPr>
          <p:sp>
            <p:nvSpPr>
              <p:cNvPr id="73737" name="Line 8"/>
              <p:cNvSpPr>
                <a:spLocks noChangeShapeType="1"/>
              </p:cNvSpPr>
              <p:nvPr/>
            </p:nvSpPr>
            <p:spPr bwMode="auto">
              <a:xfrm>
                <a:off x="1056" y="2736"/>
                <a:ext cx="0" cy="192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 algn="ctr">
                  <a:defRPr/>
                </a:pPr>
                <a:endParaRPr lang="th-TH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73738" name="Line 9"/>
              <p:cNvSpPr>
                <a:spLocks noChangeShapeType="1"/>
              </p:cNvSpPr>
              <p:nvPr/>
            </p:nvSpPr>
            <p:spPr bwMode="auto">
              <a:xfrm>
                <a:off x="1104" y="2736"/>
                <a:ext cx="0" cy="192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 algn="ctr">
                  <a:defRPr/>
                </a:pPr>
                <a:endParaRPr lang="th-TH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73739" name="Line 10"/>
              <p:cNvSpPr>
                <a:spLocks noChangeShapeType="1"/>
              </p:cNvSpPr>
              <p:nvPr/>
            </p:nvSpPr>
            <p:spPr bwMode="auto">
              <a:xfrm>
                <a:off x="1152" y="2736"/>
                <a:ext cx="0" cy="192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 algn="ctr">
                  <a:defRPr/>
                </a:pPr>
                <a:endParaRPr lang="th-TH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73740" name="Line 11"/>
              <p:cNvSpPr>
                <a:spLocks noChangeShapeType="1"/>
              </p:cNvSpPr>
              <p:nvPr/>
            </p:nvSpPr>
            <p:spPr bwMode="auto">
              <a:xfrm>
                <a:off x="1200" y="2736"/>
                <a:ext cx="0" cy="192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 algn="ctr">
                  <a:defRPr/>
                </a:pPr>
                <a:endParaRPr lang="th-TH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73741" name="Line 12"/>
              <p:cNvSpPr>
                <a:spLocks noChangeShapeType="1"/>
              </p:cNvSpPr>
              <p:nvPr/>
            </p:nvSpPr>
            <p:spPr bwMode="auto">
              <a:xfrm flipV="1">
                <a:off x="1008" y="2784"/>
                <a:ext cx="240" cy="144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 algn="ctr">
                  <a:defRPr/>
                </a:pPr>
                <a:endParaRPr lang="th-TH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73742" name="Oval 13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432" cy="385"/>
              </a:xfrm>
              <a:prstGeom prst="ellipse">
                <a:avLst/>
              </a:prstGeom>
              <a:noFill/>
              <a:ln w="76200">
                <a:solidFill>
                  <a:schemeClr val="bg1"/>
                </a:solidFill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pPr algn="ctr">
                  <a:defRPr/>
                </a:pPr>
                <a:endParaRPr lang="th-TH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cxnSp>
        <p:nvCxnSpPr>
          <p:cNvPr id="24" name="ลูกศรเชื่อมต่อแบบตรง 12"/>
          <p:cNvCxnSpPr>
            <a:cxnSpLocks noChangeShapeType="1"/>
          </p:cNvCxnSpPr>
          <p:nvPr/>
        </p:nvCxnSpPr>
        <p:spPr bwMode="auto">
          <a:xfrm flipH="1">
            <a:off x="1875520" y="2600765"/>
            <a:ext cx="1074446" cy="2025187"/>
          </a:xfrm>
          <a:prstGeom prst="straightConnector1">
            <a:avLst/>
          </a:prstGeom>
          <a:noFill/>
          <a:ln w="76200" algn="ctr">
            <a:solidFill>
              <a:srgbClr val="CC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8159" y="28261"/>
            <a:ext cx="1002155" cy="1078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539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รูปภาพ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38" y="1960540"/>
            <a:ext cx="5982916" cy="3982136"/>
          </a:xfrm>
          <a:prstGeom prst="rect">
            <a:avLst/>
          </a:prstGeom>
        </p:spPr>
      </p:pic>
      <p:sp>
        <p:nvSpPr>
          <p:cNvPr id="73730" name="Rectangle 2"/>
          <p:cNvSpPr>
            <a:spLocks noChangeArrowheads="1"/>
          </p:cNvSpPr>
          <p:nvPr/>
        </p:nvSpPr>
        <p:spPr bwMode="auto">
          <a:xfrm>
            <a:off x="3732937" y="172789"/>
            <a:ext cx="4843463" cy="828675"/>
          </a:xfrm>
          <a:prstGeom prst="rect">
            <a:avLst/>
          </a:prstGeom>
          <a:solidFill>
            <a:schemeClr val="tx2"/>
          </a:solidFill>
          <a:ln w="762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r>
              <a:rPr lang="th-TH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กรณีขีดผิดพลาด</a:t>
            </a:r>
          </a:p>
        </p:txBody>
      </p:sp>
      <p:sp>
        <p:nvSpPr>
          <p:cNvPr id="73732" name="Rectangle 4"/>
          <p:cNvSpPr>
            <a:spLocks noChangeArrowheads="1"/>
          </p:cNvSpPr>
          <p:nvPr/>
        </p:nvSpPr>
        <p:spPr bwMode="auto">
          <a:xfrm>
            <a:off x="6672263" y="3073158"/>
            <a:ext cx="5235719" cy="2862322"/>
          </a:xfrm>
          <a:prstGeom prst="rect">
            <a:avLst/>
          </a:prstGeom>
          <a:solidFill>
            <a:schemeClr val="tx2"/>
          </a:solidFill>
          <a:ln w="76200">
            <a:solidFill>
              <a:srgbClr val="FF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th-TH" sz="45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ให้นำคะแนนเดิมที่</a:t>
            </a:r>
            <a:r>
              <a:rPr lang="th-TH" sz="45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ถูกต้อง</a:t>
            </a:r>
          </a:p>
          <a:p>
            <a:pPr eaLnBrk="0" hangingPunct="0">
              <a:defRPr/>
            </a:pPr>
            <a:r>
              <a:rPr lang="th-TH" sz="45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ย้าย</a:t>
            </a:r>
            <a:r>
              <a:rPr lang="th-TH" sz="45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ไปกรอกในช่องใหม่พร้อมกับขีดฆ่าช่องเดิมโดยใช้ปากกาขีดคะแนนระบายให้ทึบ</a:t>
            </a:r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2266686" y="1196184"/>
            <a:ext cx="1822450" cy="1328737"/>
          </a:xfrm>
          <a:prstGeom prst="rect">
            <a:avLst/>
          </a:prstGeom>
          <a:solidFill>
            <a:schemeClr val="tx2"/>
          </a:solidFill>
          <a:ln w="2857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th-TH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Oval 13"/>
          <p:cNvSpPr>
            <a:spLocks noChangeArrowheads="1"/>
          </p:cNvSpPr>
          <p:nvPr/>
        </p:nvSpPr>
        <p:spPr bwMode="auto">
          <a:xfrm>
            <a:off x="2532732" y="1534321"/>
            <a:ext cx="1352550" cy="796925"/>
          </a:xfrm>
          <a:prstGeom prst="ellips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pPr algn="ctr" eaLnBrk="0" hangingPunct="0">
              <a:defRPr/>
            </a:pPr>
            <a:endParaRPr lang="th-TH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Line 8"/>
          <p:cNvSpPr>
            <a:spLocks noChangeShapeType="1"/>
          </p:cNvSpPr>
          <p:nvPr/>
        </p:nvSpPr>
        <p:spPr bwMode="auto">
          <a:xfrm>
            <a:off x="3359696" y="1773238"/>
            <a:ext cx="0" cy="398462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pPr algn="ctr" eaLnBrk="0" hangingPunct="0">
              <a:defRPr/>
            </a:pPr>
            <a:endParaRPr lang="th-TH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Line 8"/>
          <p:cNvSpPr>
            <a:spLocks noChangeShapeType="1"/>
          </p:cNvSpPr>
          <p:nvPr/>
        </p:nvSpPr>
        <p:spPr bwMode="auto">
          <a:xfrm>
            <a:off x="3503712" y="1749767"/>
            <a:ext cx="0" cy="40005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pPr algn="ctr" eaLnBrk="0" hangingPunct="0">
              <a:defRPr/>
            </a:pPr>
            <a:endParaRPr lang="th-TH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Line 8"/>
          <p:cNvSpPr>
            <a:spLocks noChangeShapeType="1"/>
          </p:cNvSpPr>
          <p:nvPr/>
        </p:nvSpPr>
        <p:spPr bwMode="auto">
          <a:xfrm>
            <a:off x="3163385" y="1771650"/>
            <a:ext cx="0" cy="40005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pPr algn="ctr" eaLnBrk="0" hangingPunct="0">
              <a:defRPr/>
            </a:pPr>
            <a:endParaRPr lang="th-TH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Line 8"/>
          <p:cNvSpPr>
            <a:spLocks noChangeShapeType="1"/>
          </p:cNvSpPr>
          <p:nvPr/>
        </p:nvSpPr>
        <p:spPr bwMode="auto">
          <a:xfrm>
            <a:off x="3001682" y="1778562"/>
            <a:ext cx="0" cy="40005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pPr algn="ctr" eaLnBrk="0" hangingPunct="0">
              <a:defRPr/>
            </a:pPr>
            <a:endParaRPr lang="th-TH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Line 12"/>
          <p:cNvSpPr>
            <a:spLocks noChangeShapeType="1"/>
          </p:cNvSpPr>
          <p:nvPr/>
        </p:nvSpPr>
        <p:spPr bwMode="auto">
          <a:xfrm flipV="1">
            <a:off x="2829750" y="1847959"/>
            <a:ext cx="752475" cy="29845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pPr algn="ctr" eaLnBrk="0" hangingPunct="0">
              <a:defRPr/>
            </a:pPr>
            <a:endParaRPr lang="th-TH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Rectangle 6"/>
          <p:cNvSpPr>
            <a:spLocks noChangeArrowheads="1"/>
          </p:cNvSpPr>
          <p:nvPr/>
        </p:nvSpPr>
        <p:spPr bwMode="auto">
          <a:xfrm>
            <a:off x="4849813" y="1268415"/>
            <a:ext cx="1822450" cy="1328737"/>
          </a:xfrm>
          <a:prstGeom prst="rect">
            <a:avLst/>
          </a:prstGeom>
          <a:solidFill>
            <a:schemeClr val="tx2"/>
          </a:solidFill>
          <a:ln w="2857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th-TH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Line 8"/>
          <p:cNvSpPr>
            <a:spLocks noChangeShapeType="1"/>
          </p:cNvSpPr>
          <p:nvPr/>
        </p:nvSpPr>
        <p:spPr bwMode="auto">
          <a:xfrm>
            <a:off x="5519738" y="1822450"/>
            <a:ext cx="0" cy="40005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pPr algn="ctr" eaLnBrk="0" hangingPunct="0">
              <a:defRPr/>
            </a:pPr>
            <a:endParaRPr lang="th-TH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Line 8"/>
          <p:cNvSpPr>
            <a:spLocks noChangeShapeType="1"/>
          </p:cNvSpPr>
          <p:nvPr/>
        </p:nvSpPr>
        <p:spPr bwMode="auto">
          <a:xfrm>
            <a:off x="5664200" y="1835150"/>
            <a:ext cx="0" cy="40005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pPr algn="ctr" eaLnBrk="0" hangingPunct="0">
              <a:defRPr/>
            </a:pPr>
            <a:endParaRPr lang="th-TH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Line 8"/>
          <p:cNvSpPr>
            <a:spLocks noChangeShapeType="1"/>
          </p:cNvSpPr>
          <p:nvPr/>
        </p:nvSpPr>
        <p:spPr bwMode="auto">
          <a:xfrm>
            <a:off x="5808663" y="1822450"/>
            <a:ext cx="0" cy="40005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pPr algn="ctr" eaLnBrk="0" hangingPunct="0">
              <a:defRPr/>
            </a:pPr>
            <a:endParaRPr lang="th-TH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Line 8"/>
          <p:cNvSpPr>
            <a:spLocks noChangeShapeType="1"/>
          </p:cNvSpPr>
          <p:nvPr/>
        </p:nvSpPr>
        <p:spPr bwMode="auto">
          <a:xfrm>
            <a:off x="5951538" y="1831975"/>
            <a:ext cx="0" cy="40005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/>
        </p:spPr>
        <p:txBody>
          <a:bodyPr wrap="none" anchor="ctr"/>
          <a:lstStyle/>
          <a:p>
            <a:pPr algn="ctr" eaLnBrk="0" hangingPunct="0">
              <a:defRPr/>
            </a:pPr>
            <a:endParaRPr lang="th-TH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Rectangle 6"/>
          <p:cNvSpPr>
            <a:spLocks noChangeArrowheads="1"/>
          </p:cNvSpPr>
          <p:nvPr/>
        </p:nvSpPr>
        <p:spPr bwMode="auto">
          <a:xfrm>
            <a:off x="2252160" y="3854281"/>
            <a:ext cx="1822450" cy="1328738"/>
          </a:xfrm>
          <a:prstGeom prst="rect">
            <a:avLst/>
          </a:prstGeom>
          <a:solidFill>
            <a:schemeClr val="tx2"/>
          </a:solidFill>
          <a:ln w="2857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th-TH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ลูกศรขึ้น 35"/>
          <p:cNvSpPr/>
          <p:nvPr/>
        </p:nvSpPr>
        <p:spPr bwMode="auto">
          <a:xfrm rot="5204510">
            <a:off x="4221093" y="1681957"/>
            <a:ext cx="484187" cy="400050"/>
          </a:xfrm>
          <a:prstGeom prst="up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 eaLnBrk="0" hangingPunct="0">
              <a:defRPr/>
            </a:pPr>
            <a:endParaRPr lang="th-TH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ลูกศร: โค้งขึ้น 4">
            <a:extLst>
              <a:ext uri="{FF2B5EF4-FFF2-40B4-BE49-F238E27FC236}">
                <a16:creationId xmlns="" xmlns:a16="http://schemas.microsoft.com/office/drawing/2014/main" id="{9B1F795F-F90B-4B12-A6E8-A457FB51C208}"/>
              </a:ext>
            </a:extLst>
          </p:cNvPr>
          <p:cNvSpPr/>
          <p:nvPr/>
        </p:nvSpPr>
        <p:spPr>
          <a:xfrm>
            <a:off x="3944767" y="2628907"/>
            <a:ext cx="1216152" cy="731520"/>
          </a:xfrm>
          <a:prstGeom prst="curved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7" name="ลูกศร: ขึ้น 6">
            <a:extLst>
              <a:ext uri="{FF2B5EF4-FFF2-40B4-BE49-F238E27FC236}">
                <a16:creationId xmlns="" xmlns:a16="http://schemas.microsoft.com/office/drawing/2014/main" id="{1588A0CB-30A0-4543-9173-9494E86B8BC0}"/>
              </a:ext>
            </a:extLst>
          </p:cNvPr>
          <p:cNvSpPr/>
          <p:nvPr/>
        </p:nvSpPr>
        <p:spPr>
          <a:xfrm rot="10800000">
            <a:off x="3000455" y="2910765"/>
            <a:ext cx="484632" cy="797368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35" name="Picture 4">
            <a:extLst>
              <a:ext uri="{FF2B5EF4-FFF2-40B4-BE49-F238E27FC236}">
                <a16:creationId xmlns="" xmlns:a16="http://schemas.microsoft.com/office/drawing/2014/main" id="{A02F3852-1685-4C38-A09C-67E8E39493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400" y="61677"/>
            <a:ext cx="954788" cy="1025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96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5454"/>
          <a:stretch/>
        </p:blipFill>
        <p:spPr>
          <a:xfrm>
            <a:off x="688062" y="280554"/>
            <a:ext cx="10357474" cy="5953990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860563" y="5008242"/>
            <a:ext cx="8790118" cy="1446550"/>
          </a:xfrm>
          <a:prstGeom prst="rect">
            <a:avLst/>
          </a:prstGeom>
          <a:solidFill>
            <a:srgbClr val="C00000"/>
          </a:solidFill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Black" pitchFamily="34" charset="0"/>
                <a:cs typeface="Cordia New" pitchFamily="34" charset="-34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itchFamily="34" charset="0"/>
                <a:cs typeface="Cordia New" pitchFamily="34" charset="-34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itchFamily="34" charset="0"/>
                <a:cs typeface="Cordia New" pitchFamily="34" charset="-34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itchFamily="34" charset="0"/>
                <a:cs typeface="Cordia New" pitchFamily="34" charset="-34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itchFamily="34" charset="0"/>
                <a:cs typeface="Cordia New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Cordia New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Cordia New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Cordia New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Cordia New" pitchFamily="34" charset="-34"/>
              </a:defRPr>
            </a:lvl9pPr>
          </a:lstStyle>
          <a:p>
            <a:pPr algn="ctr">
              <a:defRPr/>
            </a:pPr>
            <a:r>
              <a:rPr lang="th-TH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กรณีคะแนนผู้สมัครคนใดได้คะแนนเกินกว่า </a:t>
            </a:r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500 </a:t>
            </a:r>
            <a:r>
              <a:rPr lang="th-TH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คะแนน ให้ใช้แบบขีดคะแนนชุดสำรองมาต่อ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EA53795F-E185-4BEE-8DC3-47BFCA40FB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212" y="0"/>
            <a:ext cx="954788" cy="1025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84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7" name="Text Box 3"/>
          <p:cNvSpPr txBox="1">
            <a:spLocks noChangeArrowheads="1"/>
          </p:cNvSpPr>
          <p:nvPr/>
        </p:nvSpPr>
        <p:spPr bwMode="auto">
          <a:xfrm>
            <a:off x="488372" y="281277"/>
            <a:ext cx="10180927" cy="3323987"/>
          </a:xfrm>
          <a:prstGeom prst="rect">
            <a:avLst/>
          </a:prstGeom>
          <a:solidFill>
            <a:schemeClr val="bg1"/>
          </a:solidFill>
          <a:ln w="76200">
            <a:solidFill>
              <a:srgbClr val="FF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Black" pitchFamily="34" charset="0"/>
                <a:cs typeface="Cordia New" pitchFamily="34" charset="-34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 Black" pitchFamily="34" charset="0"/>
                <a:cs typeface="Cordia New" pitchFamily="34" charset="-34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itchFamily="34" charset="0"/>
                <a:cs typeface="Cordia New" pitchFamily="34" charset="-34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itchFamily="34" charset="0"/>
                <a:cs typeface="Cordia New" pitchFamily="34" charset="-34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itchFamily="34" charset="0"/>
                <a:cs typeface="Cordia New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Cordia New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Cordia New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Cordia New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Cordia New" pitchFamily="34" charset="-34"/>
              </a:defRPr>
            </a:lvl9pPr>
          </a:lstStyle>
          <a:p>
            <a:pPr>
              <a:defRPr/>
            </a:pPr>
            <a:r>
              <a:rPr lang="th-TH" sz="6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ngsanaUPC" pitchFamily="18" charset="-34"/>
              </a:rPr>
              <a:t>  </a:t>
            </a:r>
            <a:r>
              <a:rPr lang="th-TH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กปน</a:t>
            </a:r>
            <a:r>
              <a:rPr lang="th-TH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 </a:t>
            </a:r>
            <a:r>
              <a:rPr lang="th-TH" sz="3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คน</a:t>
            </a:r>
            <a:r>
              <a:rPr lang="th-TH" sz="36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ที่ 4</a:t>
            </a:r>
            <a:r>
              <a:rPr lang="th-TH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3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มีหน้าที่เจาะบัตรเลือกตั้ง และใส่ลงในภาชนะ  โดยรับ</a:t>
            </a:r>
            <a:r>
              <a:rPr lang="th-TH" sz="3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บัตรจาก </a:t>
            </a:r>
            <a:r>
              <a:rPr lang="th-TH" sz="30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กปน</a:t>
            </a:r>
            <a:r>
              <a:rPr lang="th-TH" sz="3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. คน</a:t>
            </a:r>
            <a:r>
              <a:rPr lang="th-TH" sz="3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ที่ 2 แล้วเจาะบัตรเลือกตั้งทุกฉบับที่ผ่านการวินิจฉัยและอ่านแล้ว พับบัตรแล้วแยกบัตรแต่ละ</a:t>
            </a:r>
            <a:r>
              <a:rPr lang="th-TH" sz="3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ประเภท                     ใส่ลง</a:t>
            </a:r>
            <a:r>
              <a:rPr lang="th-TH" sz="3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ในภาชนะให้ถูกต้อง ดังนี้</a:t>
            </a:r>
          </a:p>
          <a:p>
            <a:r>
              <a:rPr lang="th-TH" sz="3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1) </a:t>
            </a:r>
            <a:r>
              <a:rPr lang="th-TH" sz="3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“</a:t>
            </a:r>
            <a:r>
              <a:rPr lang="th-TH" sz="3000" dirty="0">
                <a:solidFill>
                  <a:srgbClr val="0033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บัตรดี</a:t>
            </a:r>
            <a:r>
              <a:rPr lang="th-TH" sz="3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” ให้ใส่ลงในภาชนะ</a:t>
            </a:r>
            <a:r>
              <a:rPr lang="th-TH" sz="3000" dirty="0">
                <a:solidFill>
                  <a:srgbClr val="0033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บัตรดี</a:t>
            </a:r>
            <a:r>
              <a:rPr lang="th-TH" sz="3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  <a:p>
            <a:r>
              <a:rPr lang="th-TH" sz="3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2) </a:t>
            </a:r>
            <a:r>
              <a:rPr lang="th-TH" sz="3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“</a:t>
            </a:r>
            <a:r>
              <a:rPr lang="th-TH" sz="3000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บัตรเสีย</a:t>
            </a:r>
            <a:r>
              <a:rPr lang="th-TH" sz="3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” ให้ใส่ลงในภาชนะ</a:t>
            </a:r>
            <a:r>
              <a:rPr lang="th-TH" sz="3000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บัตรเสีย</a:t>
            </a:r>
            <a:r>
              <a:rPr lang="th-TH" sz="3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  <a:p>
            <a:r>
              <a:rPr lang="th-TH" sz="3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3) </a:t>
            </a:r>
            <a:r>
              <a:rPr lang="th-TH" sz="3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“บัตรไม่เลือกผู้สมัครผู้ใด</a:t>
            </a:r>
            <a:r>
              <a:rPr lang="th-TH" sz="3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”</a:t>
            </a:r>
            <a:endParaRPr lang="th-TH" sz="30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82628" name="Picture 4" descr="MCj0428065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372" y="4896232"/>
            <a:ext cx="1524000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8159" y="44450"/>
            <a:ext cx="1002155" cy="1078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2363" y="3702061"/>
            <a:ext cx="4495806" cy="30104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5592" y="3735547"/>
            <a:ext cx="2712079" cy="2976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944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图形 6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81" t="35773" r="76479"/>
          <a:stretch>
            <a:fillRect/>
          </a:stretch>
        </p:blipFill>
        <p:spPr bwMode="auto">
          <a:xfrm>
            <a:off x="-246063" y="-31750"/>
            <a:ext cx="3082926" cy="359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328613" y="674688"/>
            <a:ext cx="1153160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>
              <a:defRPr/>
            </a:pPr>
            <a:endParaRPr lang="th-TH" altLang="th-TH" sz="9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IT๙" pitchFamily="34" charset="-34"/>
              <a:cs typeface="TH SarabunIT๙" pitchFamily="34" charset="-34"/>
            </a:endParaRPr>
          </a:p>
          <a:p>
            <a:pPr algn="ctr">
              <a:defRPr/>
            </a:pPr>
            <a:endParaRPr lang="th-TH" altLang="th-TH" sz="1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IT๙" pitchFamily="34" charset="-34"/>
              <a:cs typeface="TH SarabunIT๙" pitchFamily="34" charset="-34"/>
            </a:endParaRPr>
          </a:p>
          <a:p>
            <a:pPr>
              <a:defRPr/>
            </a:pPr>
            <a:endParaRPr lang="th-TH" altLang="th-TH" sz="4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807606" y="2694409"/>
            <a:ext cx="9926204" cy="1400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>
              <a:defRPr/>
            </a:pPr>
            <a:r>
              <a:rPr lang="th-TH" altLang="th-TH" sz="85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แนวทางการวินิจฉัยบัตรเลือกตั้ง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A53795F-E185-4BEE-8DC3-47BFCA40FB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1349" y="259773"/>
            <a:ext cx="954788" cy="1025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4579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ตัวยึดเนื้อหา 2"/>
          <p:cNvSpPr>
            <a:spLocks noGrp="1"/>
          </p:cNvSpPr>
          <p:nvPr>
            <p:ph idx="1"/>
          </p:nvPr>
        </p:nvSpPr>
        <p:spPr>
          <a:xfrm>
            <a:off x="831850" y="1611313"/>
            <a:ext cx="10728325" cy="3629025"/>
          </a:xfrm>
          <a:prstGeom prst="roundRect">
            <a:avLst>
              <a:gd name="adj" fmla="val 16667"/>
            </a:avLst>
          </a:prstGeom>
          <a:solidFill>
            <a:srgbClr val="FDE7F8"/>
          </a:solidFill>
        </p:spPr>
        <p:txBody>
          <a:bodyPr anchor="ctr"/>
          <a:lstStyle/>
          <a:p>
            <a:pPr marL="0" indent="0" eaLnBrk="1" hangingPunct="1">
              <a:buFont typeface="Arial" pitchFamily="34" charset="0"/>
              <a:buNone/>
              <a:defRPr/>
            </a:pPr>
            <a:r>
              <a:rPr lang="th-TH" altLang="th-TH" sz="6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1. ลักษณะ</a:t>
            </a:r>
            <a:r>
              <a:rPr lang="th-TH" altLang="th-TH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บัตรเลือกตั้ง </a:t>
            </a:r>
            <a:r>
              <a:rPr lang="th-TH" altLang="th-TH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(ระเบียบฯ ข้อ 133)</a:t>
            </a:r>
          </a:p>
          <a:p>
            <a:pPr marL="0" indent="0" algn="thaiDist" eaLnBrk="1" hangingPunct="1">
              <a:buFont typeface="Arial" pitchFamily="34" charset="0"/>
              <a:buNone/>
              <a:defRPr/>
            </a:pPr>
            <a:r>
              <a:rPr lang="th-TH" altLang="th-TH" sz="29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altLang="th-TH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บัตรเลือกตั้ง </a:t>
            </a:r>
            <a:r>
              <a:rPr lang="th-TH" altLang="th-TH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(จะระบุประเภทสมาชิกสภาท้องถิ่นหรือผู้บริหารท้องถิ่น) ซึ่งมี </a:t>
            </a:r>
            <a:r>
              <a:rPr lang="en-US" altLang="th-TH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“</a:t>
            </a:r>
            <a:r>
              <a:rPr lang="th-TH" altLang="th-TH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หมายเลขประจำตัวผู้สมัคร</a:t>
            </a:r>
            <a:r>
              <a:rPr lang="en-US" altLang="th-TH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”</a:t>
            </a:r>
            <a:r>
              <a:rPr lang="th-TH" altLang="th-TH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altLang="th-TH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“</a:t>
            </a:r>
            <a:r>
              <a:rPr lang="th-TH" altLang="th-TH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ช่องทำเครื่องหมาย</a:t>
            </a:r>
            <a:r>
              <a:rPr lang="en-US" altLang="th-TH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”</a:t>
            </a:r>
            <a:r>
              <a:rPr lang="th-TH" altLang="th-TH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altLang="th-TH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และ</a:t>
            </a:r>
            <a:r>
              <a:rPr lang="th-TH" altLang="th-TH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altLang="th-TH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“</a:t>
            </a:r>
            <a:r>
              <a:rPr lang="th-TH" altLang="th-TH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ช่องไม่เลือกผู้สมัครผู้ใด</a:t>
            </a:r>
            <a:r>
              <a:rPr lang="en-US" altLang="th-TH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”</a:t>
            </a:r>
            <a:endParaRPr lang="th-TH" altLang="th-TH" sz="4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8436" name="图形 6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79" r="-1581" b="35773"/>
          <a:stretch>
            <a:fillRect/>
          </a:stretch>
        </p:blipFill>
        <p:spPr bwMode="auto">
          <a:xfrm>
            <a:off x="10099177" y="4180113"/>
            <a:ext cx="2291261" cy="2674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图形 6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81" t="35773" r="76479"/>
          <a:stretch>
            <a:fillRect/>
          </a:stretch>
        </p:blipFill>
        <p:spPr bwMode="auto">
          <a:xfrm>
            <a:off x="-246063" y="-31749"/>
            <a:ext cx="2278063" cy="2659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54953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Box 3"/>
          <p:cNvSpPr txBox="1">
            <a:spLocks noChangeArrowheads="1"/>
          </p:cNvSpPr>
          <p:nvPr/>
        </p:nvSpPr>
        <p:spPr bwMode="auto">
          <a:xfrm>
            <a:off x="519113" y="1119188"/>
            <a:ext cx="2281237" cy="1724025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altLang="th-TH" sz="3200" b="1">
                <a:latin typeface="TH SarabunIT๙" pitchFamily="34" charset="-34"/>
                <a:cs typeface="TH SarabunIT๙" pitchFamily="34" charset="-34"/>
              </a:rPr>
              <a:t>ช่อง</a:t>
            </a:r>
          </a:p>
          <a:p>
            <a:pPr algn="ctr" eaLnBrk="1" hangingPunct="1">
              <a:spcBef>
                <a:spcPts val="1200"/>
              </a:spcBef>
            </a:pPr>
            <a:r>
              <a:rPr lang="en-US" altLang="th-TH" sz="3200" b="1">
                <a:latin typeface="TH SarabunIT๙" pitchFamily="34" charset="-34"/>
                <a:cs typeface="TH SarabunIT๙" pitchFamily="34" charset="-34"/>
              </a:rPr>
              <a:t>“</a:t>
            </a:r>
            <a:r>
              <a:rPr lang="th-TH" altLang="th-TH" sz="3200" b="1">
                <a:latin typeface="TH SarabunIT๙" pitchFamily="34" charset="-34"/>
                <a:cs typeface="TH SarabunIT๙" pitchFamily="34" charset="-34"/>
              </a:rPr>
              <a:t>หมายเลขประจำตัวผู้สมัคร</a:t>
            </a:r>
            <a:r>
              <a:rPr lang="en-US" altLang="th-TH" sz="3200" b="1">
                <a:latin typeface="TH SarabunIT๙" pitchFamily="34" charset="-34"/>
                <a:cs typeface="TH SarabunIT๙" pitchFamily="34" charset="-34"/>
              </a:rPr>
              <a:t>”</a:t>
            </a:r>
            <a:endParaRPr lang="th-TH" altLang="th-TH" sz="3200" b="1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9461" name="TextBox 9"/>
          <p:cNvSpPr txBox="1">
            <a:spLocks noChangeArrowheads="1"/>
          </p:cNvSpPr>
          <p:nvPr/>
        </p:nvSpPr>
        <p:spPr bwMode="auto">
          <a:xfrm>
            <a:off x="671513" y="3851275"/>
            <a:ext cx="2128837" cy="1230313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altLang="th-TH" sz="3200" b="1" dirty="0">
                <a:latin typeface="TH SarabunIT๙" pitchFamily="34" charset="-34"/>
                <a:cs typeface="TH SarabunIT๙" pitchFamily="34" charset="-34"/>
              </a:rPr>
              <a:t>ช่อง</a:t>
            </a:r>
          </a:p>
          <a:p>
            <a:pPr algn="ctr" eaLnBrk="1" hangingPunct="1">
              <a:spcBef>
                <a:spcPts val="1200"/>
              </a:spcBef>
            </a:pPr>
            <a:r>
              <a:rPr lang="en-US" altLang="th-TH" sz="3200" b="1" dirty="0">
                <a:latin typeface="TH SarabunIT๙" pitchFamily="34" charset="-34"/>
                <a:cs typeface="TH SarabunIT๙" pitchFamily="34" charset="-34"/>
              </a:rPr>
              <a:t>“</a:t>
            </a:r>
            <a:r>
              <a:rPr lang="th-TH" altLang="th-TH" sz="3200" b="1" dirty="0">
                <a:latin typeface="TH SarabunIT๙" pitchFamily="34" charset="-34"/>
                <a:cs typeface="TH SarabunIT๙" pitchFamily="34" charset="-34"/>
              </a:rPr>
              <a:t>ทำเครื่องหมาย</a:t>
            </a:r>
            <a:r>
              <a:rPr lang="en-US" altLang="th-TH" sz="3200" b="1" dirty="0">
                <a:latin typeface="TH SarabunIT๙" pitchFamily="34" charset="-34"/>
                <a:cs typeface="TH SarabunIT๙" pitchFamily="34" charset="-34"/>
              </a:rPr>
              <a:t>”</a:t>
            </a:r>
            <a:endParaRPr lang="th-TH" altLang="th-TH" sz="32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9462" name="TextBox 10"/>
          <p:cNvSpPr txBox="1">
            <a:spLocks noChangeArrowheads="1"/>
          </p:cNvSpPr>
          <p:nvPr/>
        </p:nvSpPr>
        <p:spPr bwMode="auto">
          <a:xfrm>
            <a:off x="9190038" y="1184275"/>
            <a:ext cx="2128837" cy="5842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altLang="th-TH" sz="3200" b="1">
                <a:latin typeface="TH SarabunIT๙" pitchFamily="34" charset="-34"/>
                <a:cs typeface="TH SarabunIT๙" pitchFamily="34" charset="-34"/>
              </a:rPr>
              <a:t>คำอธิบาย</a:t>
            </a:r>
          </a:p>
        </p:txBody>
      </p:sp>
      <p:sp>
        <p:nvSpPr>
          <p:cNvPr id="19463" name="TextBox 12"/>
          <p:cNvSpPr txBox="1">
            <a:spLocks noChangeArrowheads="1"/>
          </p:cNvSpPr>
          <p:nvPr/>
        </p:nvSpPr>
        <p:spPr bwMode="auto">
          <a:xfrm>
            <a:off x="9532937" y="4516151"/>
            <a:ext cx="2167227" cy="1724025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altLang="th-TH" sz="3200" b="1" dirty="0">
                <a:latin typeface="TH SarabunIT๙" pitchFamily="34" charset="-34"/>
                <a:cs typeface="TH SarabunIT๙" pitchFamily="34" charset="-34"/>
              </a:rPr>
              <a:t>ช่อง</a:t>
            </a:r>
          </a:p>
          <a:p>
            <a:pPr algn="ctr" eaLnBrk="1" hangingPunct="1">
              <a:spcBef>
                <a:spcPts val="1200"/>
              </a:spcBef>
            </a:pPr>
            <a:r>
              <a:rPr lang="en-US" altLang="th-TH" sz="3200" b="1" dirty="0">
                <a:latin typeface="TH SarabunIT๙" pitchFamily="34" charset="-34"/>
                <a:cs typeface="TH SarabunIT๙" pitchFamily="34" charset="-34"/>
              </a:rPr>
              <a:t>“</a:t>
            </a:r>
            <a:r>
              <a:rPr lang="th-TH" altLang="th-TH" sz="3200" b="1" dirty="0">
                <a:latin typeface="TH SarabunIT๙" pitchFamily="34" charset="-34"/>
                <a:cs typeface="TH SarabunIT๙" pitchFamily="34" charset="-34"/>
              </a:rPr>
              <a:t>ไม่เลือกผู้สมัครผู้ใด</a:t>
            </a:r>
            <a:r>
              <a:rPr lang="en-US" altLang="th-TH" sz="3200" b="1" dirty="0">
                <a:latin typeface="TH SarabunIT๙" pitchFamily="34" charset="-34"/>
                <a:cs typeface="TH SarabunIT๙" pitchFamily="34" charset="-34"/>
              </a:rPr>
              <a:t>”</a:t>
            </a:r>
            <a:endParaRPr lang="th-TH" altLang="th-TH" sz="3200" b="1" dirty="0"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9731376" y="2620962"/>
            <a:ext cx="2128837" cy="1230313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altLang="th-TH" sz="3200" b="1" dirty="0">
                <a:latin typeface="TH SarabunIT๙" pitchFamily="34" charset="-34"/>
                <a:cs typeface="TH SarabunIT๙" pitchFamily="34" charset="-34"/>
              </a:rPr>
              <a:t>ช่อง</a:t>
            </a:r>
          </a:p>
          <a:p>
            <a:pPr algn="ctr" eaLnBrk="1" hangingPunct="1">
              <a:spcBef>
                <a:spcPts val="1200"/>
              </a:spcBef>
            </a:pPr>
            <a:r>
              <a:rPr lang="en-US" altLang="th-TH" sz="3200" b="1" dirty="0">
                <a:latin typeface="TH SarabunIT๙" pitchFamily="34" charset="-34"/>
                <a:cs typeface="TH SarabunIT๙" pitchFamily="34" charset="-34"/>
              </a:rPr>
              <a:t>“</a:t>
            </a:r>
            <a:r>
              <a:rPr lang="th-TH" altLang="th-TH" sz="3200" b="1" dirty="0">
                <a:latin typeface="TH SarabunIT๙" pitchFamily="34" charset="-34"/>
                <a:cs typeface="TH SarabunIT๙" pitchFamily="34" charset="-34"/>
              </a:rPr>
              <a:t>ทำเครื่องหมาย</a:t>
            </a:r>
            <a:r>
              <a:rPr lang="en-US" altLang="th-TH" sz="3200" b="1" dirty="0">
                <a:latin typeface="TH SarabunIT๙" pitchFamily="34" charset="-34"/>
                <a:cs typeface="TH SarabunIT๙" pitchFamily="34" charset="-34"/>
              </a:rPr>
              <a:t>”</a:t>
            </a:r>
            <a:endParaRPr lang="th-TH" altLang="th-TH" sz="3200" b="1" dirty="0">
              <a:latin typeface="TH SarabunIT๙" pitchFamily="34" charset="-34"/>
              <a:cs typeface="TH SarabunIT๙" pitchFamily="34" charset="-34"/>
            </a:endParaRPr>
          </a:p>
        </p:txBody>
      </p:sp>
      <p:pic>
        <p:nvPicPr>
          <p:cNvPr id="4098" name="รูปภาพ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3" t="19574" r="68365" b="9079"/>
          <a:stretch>
            <a:fillRect/>
          </a:stretch>
        </p:blipFill>
        <p:spPr bwMode="auto">
          <a:xfrm>
            <a:off x="3470564" y="129454"/>
            <a:ext cx="5143500" cy="6603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ลูกศรเชื่อมต่อแบบตรง 13"/>
          <p:cNvCxnSpPr/>
          <p:nvPr/>
        </p:nvCxnSpPr>
        <p:spPr>
          <a:xfrm>
            <a:off x="2925042" y="2054659"/>
            <a:ext cx="134778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ลูกศรเชื่อมต่อแบบตรง 14"/>
          <p:cNvCxnSpPr/>
          <p:nvPr/>
        </p:nvCxnSpPr>
        <p:spPr>
          <a:xfrm>
            <a:off x="2935433" y="4409786"/>
            <a:ext cx="229076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ลูกศรเชื่อมต่อแบบตรง 15"/>
          <p:cNvCxnSpPr/>
          <p:nvPr/>
        </p:nvCxnSpPr>
        <p:spPr>
          <a:xfrm flipH="1" flipV="1">
            <a:off x="7949045" y="803061"/>
            <a:ext cx="1240994" cy="6733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ลูกศรเชื่อมต่อแบบตรง 18"/>
          <p:cNvCxnSpPr/>
          <p:nvPr/>
        </p:nvCxnSpPr>
        <p:spPr>
          <a:xfrm flipH="1">
            <a:off x="8449722" y="5780846"/>
            <a:ext cx="1049121" cy="79988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ลูกศรเชื่อมต่อแบบตรง 20"/>
          <p:cNvCxnSpPr/>
          <p:nvPr/>
        </p:nvCxnSpPr>
        <p:spPr>
          <a:xfrm flipH="1">
            <a:off x="7387936" y="3295364"/>
            <a:ext cx="2292316" cy="14554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67471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ตัวยึดเนื้อหา 2"/>
          <p:cNvSpPr>
            <a:spLocks noGrp="1"/>
          </p:cNvSpPr>
          <p:nvPr>
            <p:ph idx="1"/>
          </p:nvPr>
        </p:nvSpPr>
        <p:spPr>
          <a:xfrm>
            <a:off x="5208588" y="1708150"/>
            <a:ext cx="6686550" cy="1881188"/>
          </a:xfrm>
          <a:prstGeom prst="roundRect">
            <a:avLst>
              <a:gd name="adj" fmla="val 16667"/>
            </a:avLst>
          </a:prstGeom>
          <a:solidFill>
            <a:srgbClr val="FDE7F8"/>
          </a:solidFill>
        </p:spPr>
        <p:txBody>
          <a:bodyPr anchor="ctr">
            <a:normAutofit fontScale="92500" lnSpcReduction="20000"/>
          </a:bodyPr>
          <a:lstStyle/>
          <a:p>
            <a:pPr marL="0" indent="0" eaLnBrk="1" hangingPunct="1">
              <a:buFont typeface="Arial" pitchFamily="34" charset="0"/>
              <a:buNone/>
              <a:defRPr/>
            </a:pPr>
            <a:r>
              <a:rPr lang="th-TH" altLang="th-TH" sz="59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2. ตัวอย่างลักษณะบัตรดี</a:t>
            </a:r>
          </a:p>
          <a:p>
            <a:pPr marL="0" indent="0" algn="thaiDist" eaLnBrk="1" hangingPunct="1">
              <a:spcBef>
                <a:spcPts val="0"/>
              </a:spcBef>
              <a:buFont typeface="Arial" pitchFamily="34" charset="0"/>
              <a:buNone/>
              <a:defRPr/>
            </a:pPr>
            <a:r>
              <a:rPr lang="th-TH" altLang="th-TH" sz="29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altLang="th-TH" sz="40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2.1 </a:t>
            </a:r>
            <a:r>
              <a:rPr lang="th-TH" altLang="th-TH" sz="40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บัตรที่ทำเครื่องหมายลงคะแนนเลือกตั้งใน </a:t>
            </a:r>
            <a:r>
              <a:rPr lang="en-US" altLang="th-TH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“</a:t>
            </a:r>
            <a:r>
              <a:rPr lang="th-TH" altLang="th-TH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ช่องทำเครื่องหมาย</a:t>
            </a:r>
            <a:r>
              <a:rPr lang="en-US" altLang="th-TH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”</a:t>
            </a:r>
            <a:endParaRPr lang="th-TH" altLang="th-TH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0485" name="รูปภาพ 8" descr="รูปภาพประกอบด้วย รูปวาด, โต๊ะ&#10;&#10;คำอธิบายที่สร้างโดยอัตโนมัติ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07" t="22337" r="2428" b="64784"/>
          <a:stretch>
            <a:fillRect/>
          </a:stretch>
        </p:blipFill>
        <p:spPr bwMode="auto">
          <a:xfrm>
            <a:off x="5140325" y="219794"/>
            <a:ext cx="6242050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สี่เหลี่ยมผืนผ้า 9"/>
          <p:cNvSpPr/>
          <p:nvPr/>
        </p:nvSpPr>
        <p:spPr>
          <a:xfrm>
            <a:off x="6159934" y="284087"/>
            <a:ext cx="5080000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th-TH" altLang="th-TH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แนวทางการวินิจฉัยบัตรดี</a:t>
            </a:r>
            <a:endParaRPr lang="th-TH" altLang="th-TH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76850" y="4073525"/>
            <a:ext cx="2984500" cy="14478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th-TH" sz="44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นับเป็นคะแนนให้ผู้สมัครรับเลือกตั้ง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542338" y="4073525"/>
            <a:ext cx="2984500" cy="150812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44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อ่านว่า</a:t>
            </a:r>
          </a:p>
          <a:p>
            <a:pPr algn="ctr">
              <a:defRPr/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“</a:t>
            </a:r>
            <a:r>
              <a:rPr lang="th-TH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ดี ศูนย์ศูนย์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”</a:t>
            </a:r>
            <a:endParaRPr lang="th-TH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grpSp>
        <p:nvGrpSpPr>
          <p:cNvPr id="3" name="Group 559"/>
          <p:cNvGrpSpPr>
            <a:grpSpLocks/>
          </p:cNvGrpSpPr>
          <p:nvPr/>
        </p:nvGrpSpPr>
        <p:grpSpPr bwMode="auto">
          <a:xfrm>
            <a:off x="238701" y="219793"/>
            <a:ext cx="4620635" cy="6492733"/>
            <a:chOff x="5942" y="2336"/>
            <a:chExt cx="4905" cy="6621"/>
          </a:xfrm>
        </p:grpSpPr>
        <p:pic>
          <p:nvPicPr>
            <p:cNvPr id="20689" name="รูปภาพ 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23" t="19574" r="68365" b="9079"/>
            <a:stretch>
              <a:fillRect/>
            </a:stretch>
          </p:blipFill>
          <p:spPr bwMode="auto">
            <a:xfrm>
              <a:off x="5942" y="2336"/>
              <a:ext cx="4905" cy="6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" name="Group 41"/>
            <p:cNvGrpSpPr>
              <a:grpSpLocks/>
            </p:cNvGrpSpPr>
            <p:nvPr/>
          </p:nvGrpSpPr>
          <p:grpSpPr bwMode="auto">
            <a:xfrm>
              <a:off x="9572" y="5977"/>
              <a:ext cx="504" cy="282"/>
              <a:chOff x="4265" y="6975"/>
              <a:chExt cx="281" cy="108"/>
            </a:xfrm>
          </p:grpSpPr>
          <p:cxnSp>
            <p:nvCxnSpPr>
              <p:cNvPr id="20691" name="AutoShape 42"/>
              <p:cNvCxnSpPr>
                <a:cxnSpLocks noChangeShapeType="1"/>
              </p:cNvCxnSpPr>
              <p:nvPr/>
            </p:nvCxnSpPr>
            <p:spPr bwMode="auto">
              <a:xfrm>
                <a:off x="4265" y="6975"/>
                <a:ext cx="281" cy="108"/>
              </a:xfrm>
              <a:prstGeom prst="straightConnector1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692" name="AutoShape 43"/>
              <p:cNvCxnSpPr>
                <a:cxnSpLocks noChangeShapeType="1"/>
              </p:cNvCxnSpPr>
              <p:nvPr/>
            </p:nvCxnSpPr>
            <p:spPr bwMode="auto">
              <a:xfrm flipV="1">
                <a:off x="4265" y="6975"/>
                <a:ext cx="281" cy="108"/>
              </a:xfrm>
              <a:prstGeom prst="straightConnector1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</p:spTree>
    <p:extLst>
      <p:ext uri="{BB962C8B-B14F-4D97-AF65-F5344CB8AC3E}">
        <p14:creationId xmlns:p14="http://schemas.microsoft.com/office/powerpoint/2010/main" val="21401469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ตัวยึดเนื้อหา 2"/>
          <p:cNvSpPr>
            <a:spLocks noGrp="1"/>
          </p:cNvSpPr>
          <p:nvPr>
            <p:ph idx="1"/>
          </p:nvPr>
        </p:nvSpPr>
        <p:spPr>
          <a:xfrm>
            <a:off x="5140325" y="1746250"/>
            <a:ext cx="6686550" cy="1911350"/>
          </a:xfrm>
          <a:prstGeom prst="roundRect">
            <a:avLst>
              <a:gd name="adj" fmla="val 16667"/>
            </a:avLst>
          </a:prstGeom>
          <a:solidFill>
            <a:srgbClr val="FDE7F8"/>
          </a:solidFill>
        </p:spPr>
        <p:txBody>
          <a:bodyPr anchor="ctr">
            <a:normAutofit fontScale="92500" lnSpcReduction="20000"/>
          </a:bodyPr>
          <a:lstStyle/>
          <a:p>
            <a:pPr marL="0" indent="0" eaLnBrk="1" hangingPunct="1">
              <a:buFont typeface="Arial" pitchFamily="34" charset="0"/>
              <a:buNone/>
            </a:pPr>
            <a:r>
              <a:rPr lang="th-TH" altLang="th-TH" sz="54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2. ตัวอย่างลักษณะบัตรดี</a:t>
            </a:r>
          </a:p>
          <a:p>
            <a:pPr marL="0" indent="0" algn="thaiDist"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th-TH" altLang="th-TH" sz="29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altLang="th-TH" sz="40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2.2</a:t>
            </a:r>
            <a:r>
              <a:rPr lang="th-TH" altLang="th-TH" sz="40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บัตรที่ทำเครื่องหมายลงคะแนน</a:t>
            </a:r>
            <a:r>
              <a:rPr lang="th-TH" altLang="th-TH" sz="4000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เลือกตั้ง               ใน</a:t>
            </a:r>
            <a:r>
              <a:rPr lang="th-TH" altLang="th-TH" sz="40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ช่อง </a:t>
            </a:r>
            <a:r>
              <a:rPr lang="en-US" altLang="th-TH" sz="40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“</a:t>
            </a:r>
            <a:r>
              <a:rPr lang="th-TH" altLang="th-TH" sz="40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ไม่เลือกผู้สมัครผู้ใด</a:t>
            </a:r>
            <a:r>
              <a:rPr lang="en-US" altLang="th-TH" sz="40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”</a:t>
            </a:r>
            <a:endParaRPr lang="th-TH" altLang="th-TH" sz="40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1509" name="รูปภาพ 8" descr="รูปภาพประกอบด้วย รูปวาด, โต๊ะ&#10;&#10;คำอธิบายที่สร้างโดยอัตโนมัติ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07" t="22337" r="2428" b="64784"/>
          <a:stretch>
            <a:fillRect/>
          </a:stretch>
        </p:blipFill>
        <p:spPr bwMode="auto">
          <a:xfrm>
            <a:off x="5244234" y="319088"/>
            <a:ext cx="6242050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สี่เหลี่ยมผืนผ้า 1"/>
          <p:cNvSpPr/>
          <p:nvPr/>
        </p:nvSpPr>
        <p:spPr>
          <a:xfrm>
            <a:off x="6201497" y="311150"/>
            <a:ext cx="5080000" cy="8318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th-TH" altLang="th-TH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แนวทางการวินิจฉัยบัตรดี</a:t>
            </a:r>
            <a:endParaRPr lang="th-TH" altLang="th-TH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40324" y="4108739"/>
            <a:ext cx="3182793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44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นับเป็นคะแนน  </a:t>
            </a:r>
            <a:r>
              <a:rPr lang="en-US" sz="44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   </a:t>
            </a:r>
            <a:r>
              <a:rPr lang="en-US" sz="40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“</a:t>
            </a:r>
            <a:r>
              <a:rPr lang="th-TH" sz="4000" b="1" dirty="0" smtClean="0">
                <a:latin typeface="TH SarabunIT๙" panose="020B0500040200020003" pitchFamily="34" charset="-34"/>
                <a:cs typeface="TH SarabunIT๙" panose="020B0500040200020003" pitchFamily="34" charset="-34"/>
              </a:rPr>
              <a:t>ไม่เลือกผู้สมัคร</a:t>
            </a:r>
            <a:r>
              <a:rPr lang="th-TH" sz="40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ผู้ใด</a:t>
            </a:r>
            <a:r>
              <a:rPr lang="en-US" sz="40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”</a:t>
            </a:r>
            <a:endParaRPr lang="th-TH" sz="4000" b="1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83600" y="4067175"/>
            <a:ext cx="3625850" cy="144621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44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อ่านว่า</a:t>
            </a:r>
          </a:p>
          <a:p>
            <a:pPr algn="ctr">
              <a:defRPr/>
            </a:pP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“</a:t>
            </a:r>
            <a:r>
              <a:rPr lang="th-TH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ไม่เลือกผู้สมัครผู้ใด</a:t>
            </a:r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”</a:t>
            </a:r>
            <a:endParaRPr lang="th-TH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grpSp>
        <p:nvGrpSpPr>
          <p:cNvPr id="3" name="Group 437"/>
          <p:cNvGrpSpPr>
            <a:grpSpLocks/>
          </p:cNvGrpSpPr>
          <p:nvPr/>
        </p:nvGrpSpPr>
        <p:grpSpPr bwMode="auto">
          <a:xfrm>
            <a:off x="278679" y="109537"/>
            <a:ext cx="4701162" cy="6623772"/>
            <a:chOff x="5942" y="9259"/>
            <a:chExt cx="4853" cy="6548"/>
          </a:xfrm>
        </p:grpSpPr>
        <p:pic>
          <p:nvPicPr>
            <p:cNvPr id="20695" name="รูปภาพ 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22" t="19562" r="68359" b="9079"/>
            <a:stretch>
              <a:fillRect/>
            </a:stretch>
          </p:blipFill>
          <p:spPr bwMode="auto">
            <a:xfrm>
              <a:off x="5942" y="9259"/>
              <a:ext cx="4853" cy="6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" name="Group 41"/>
            <p:cNvGrpSpPr>
              <a:grpSpLocks/>
            </p:cNvGrpSpPr>
            <p:nvPr/>
          </p:nvGrpSpPr>
          <p:grpSpPr bwMode="auto">
            <a:xfrm>
              <a:off x="10349" y="15463"/>
              <a:ext cx="272" cy="272"/>
              <a:chOff x="4265" y="6975"/>
              <a:chExt cx="281" cy="108"/>
            </a:xfrm>
          </p:grpSpPr>
          <p:cxnSp>
            <p:nvCxnSpPr>
              <p:cNvPr id="20697" name="AutoShape 42"/>
              <p:cNvCxnSpPr>
                <a:cxnSpLocks noChangeShapeType="1"/>
              </p:cNvCxnSpPr>
              <p:nvPr/>
            </p:nvCxnSpPr>
            <p:spPr bwMode="auto">
              <a:xfrm>
                <a:off x="4265" y="6975"/>
                <a:ext cx="281" cy="108"/>
              </a:xfrm>
              <a:prstGeom prst="straightConnector1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698" name="AutoShape 43"/>
              <p:cNvCxnSpPr>
                <a:cxnSpLocks noChangeShapeType="1"/>
              </p:cNvCxnSpPr>
              <p:nvPr/>
            </p:nvCxnSpPr>
            <p:spPr bwMode="auto">
              <a:xfrm flipV="1">
                <a:off x="4265" y="6975"/>
                <a:ext cx="281" cy="108"/>
              </a:xfrm>
              <a:prstGeom prst="straightConnector1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</p:spTree>
    <p:extLst>
      <p:ext uri="{BB962C8B-B14F-4D97-AF65-F5344CB8AC3E}">
        <p14:creationId xmlns:p14="http://schemas.microsoft.com/office/powerpoint/2010/main" val="38009957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extBox 1"/>
          <p:cNvSpPr txBox="1">
            <a:spLocks noChangeArrowheads="1"/>
          </p:cNvSpPr>
          <p:nvPr/>
        </p:nvSpPr>
        <p:spPr bwMode="auto">
          <a:xfrm>
            <a:off x="360940" y="1749918"/>
            <a:ext cx="11406188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thaiDist">
              <a:defRPr/>
            </a:pPr>
            <a:r>
              <a:rPr lang="th-TH" altLang="th-TH" sz="5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	ก่อน</a:t>
            </a:r>
            <a:r>
              <a:rPr lang="th-TH" altLang="th-TH" sz="5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เริ่มนับคะแนน ประธาน </a:t>
            </a:r>
            <a:r>
              <a:rPr lang="th-TH" altLang="th-TH" sz="5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กปน</a:t>
            </a:r>
            <a:r>
              <a:rPr lang="th-TH" altLang="th-TH" sz="5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 ควร</a:t>
            </a:r>
            <a:r>
              <a:rPr lang="th-TH" altLang="th-TH" sz="5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ชี้แจงวิธีการคัดค้านการนับคะแนนหรือการรวมคะแนนให้ประชาชนที่อยู่ ณ ที่เลือกตั้งได้ทราบว่า ผู้ใดต้องการคัดค้านระหว่างการนับคะแนน ให้ยื่นแบบคัดค้าน ตามแบบ </a:t>
            </a:r>
            <a:r>
              <a:rPr lang="th-TH" altLang="th-TH" sz="5000" b="1" dirty="0" err="1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ส.ถ</a:t>
            </a:r>
            <a:r>
              <a:rPr lang="th-TH" altLang="th-TH" sz="50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./</a:t>
            </a:r>
            <a:r>
              <a:rPr lang="th-TH" altLang="th-TH" sz="5000" b="1" dirty="0" err="1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ผ.ถ</a:t>
            </a:r>
            <a:r>
              <a:rPr lang="th-TH" altLang="th-TH" sz="50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altLang="th-TH" sz="50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altLang="th-TH" sz="5000" b="1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5/5 </a:t>
            </a:r>
            <a:endParaRPr lang="th-TH" altLang="th-TH" sz="5000" b="1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6544" y="166788"/>
            <a:ext cx="1002155" cy="1078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46642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รูปภาพ 8" descr="รูปภาพประกอบด้วย รูปวาด, โต๊ะ&#10;&#10;คำอธิบายที่สร้างโดยอัตโนมัติ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07" t="22337" r="2428" b="64784"/>
          <a:stretch>
            <a:fillRect/>
          </a:stretch>
        </p:blipFill>
        <p:spPr bwMode="auto">
          <a:xfrm>
            <a:off x="2401888" y="328613"/>
            <a:ext cx="6905625" cy="9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Box 1"/>
          <p:cNvSpPr txBox="1">
            <a:spLocks noChangeArrowheads="1"/>
          </p:cNvSpPr>
          <p:nvPr/>
        </p:nvSpPr>
        <p:spPr bwMode="auto">
          <a:xfrm>
            <a:off x="2201863" y="377825"/>
            <a:ext cx="779303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>
              <a:defRPr/>
            </a:pPr>
            <a:r>
              <a:rPr lang="th-TH" altLang="th-TH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แนวทางการวินิจฉัยบัตรเสีย</a:t>
            </a:r>
            <a:endParaRPr lang="th-TH" altLang="th-TH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23559" name="ตัวยึดเนื้อหา 2"/>
          <p:cNvSpPr>
            <a:spLocks noGrp="1"/>
          </p:cNvSpPr>
          <p:nvPr>
            <p:ph idx="1"/>
          </p:nvPr>
        </p:nvSpPr>
        <p:spPr>
          <a:xfrm>
            <a:off x="550862" y="1384878"/>
            <a:ext cx="11095037" cy="4708525"/>
          </a:xfrm>
          <a:prstGeom prst="roundRect">
            <a:avLst>
              <a:gd name="adj" fmla="val 16667"/>
            </a:avLst>
          </a:prstGeom>
          <a:solidFill>
            <a:srgbClr val="FDE7F8"/>
          </a:solidFill>
        </p:spPr>
        <p:txBody>
          <a:bodyPr anchor="ctr"/>
          <a:lstStyle/>
          <a:p>
            <a:pPr marL="0" indent="0" eaLnBrk="1" hangingPunct="1">
              <a:buFont typeface="Arial" pitchFamily="34" charset="0"/>
              <a:buNone/>
              <a:defRPr/>
            </a:pPr>
            <a:r>
              <a:rPr lang="th-TH" altLang="th-TH" sz="48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3. ตัวอย่างลักษณะบัตรเสีย</a:t>
            </a:r>
          </a:p>
          <a:p>
            <a:pPr marL="0" indent="0" algn="thaiDist" eaLnBrk="1" hangingPunct="1">
              <a:buFont typeface="Arial" pitchFamily="34" charset="0"/>
              <a:buNone/>
              <a:defRPr/>
            </a:pPr>
            <a:r>
              <a:rPr lang="th-TH" altLang="th-TH" sz="2900" b="1" dirty="0">
                <a:solidFill>
                  <a:srgbClr val="000066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altLang="th-TH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3.1</a:t>
            </a:r>
            <a:r>
              <a:rPr lang="th-TH" altLang="th-TH" sz="44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altLang="th-TH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บัตรปลอม </a:t>
            </a:r>
            <a:r>
              <a:rPr lang="th-TH" altLang="th-TH" sz="4000" b="1" dirty="0">
                <a:solidFill>
                  <a:srgbClr val="000066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หมายถึง บัตรลงคะแนนที่ไม่ได้ดำเนินการจัดพิมพ์โดยสำนักงานคณะกรรมการการเลือกตั้ง และเป็นบัตรเลือกตั้ง</a:t>
            </a:r>
            <a:r>
              <a:rPr lang="th-TH" altLang="th-TH" sz="4000" b="1" dirty="0" smtClean="0">
                <a:solidFill>
                  <a:srgbClr val="000066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ที่จัดทำให้</a:t>
            </a:r>
            <a:r>
              <a:rPr lang="th-TH" altLang="th-TH" sz="4000" b="1" dirty="0">
                <a:solidFill>
                  <a:srgbClr val="000066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ลักษณะใกล้เคียงกับบัตรเลือกตั้งจริงและนำมาใช้ในการลงคะแนนเลือกตั้งสมาชิกสภาท้องถิ่นหรือผู้บริหารท้องถิ่น (พ.ร.บ. ฯ มาตรา 100(1) ระเบียบฯ ข้อ 175 (1))</a:t>
            </a:r>
          </a:p>
        </p:txBody>
      </p:sp>
    </p:spTree>
    <p:extLst>
      <p:ext uri="{BB962C8B-B14F-4D97-AF65-F5344CB8AC3E}">
        <p14:creationId xmlns:p14="http://schemas.microsoft.com/office/powerpoint/2010/main" val="6485942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รูปภาพ 8" descr="รูปภาพประกอบด้วย รูปวาด, โต๊ะ&#10;&#10;คำอธิบายที่สร้างโดยอัตโนมัติ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07" t="22337" r="2428" b="64784"/>
          <a:stretch>
            <a:fillRect/>
          </a:stretch>
        </p:blipFill>
        <p:spPr bwMode="auto">
          <a:xfrm>
            <a:off x="4957763" y="4964403"/>
            <a:ext cx="6735762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Box 1"/>
          <p:cNvSpPr txBox="1">
            <a:spLocks noChangeArrowheads="1"/>
          </p:cNvSpPr>
          <p:nvPr/>
        </p:nvSpPr>
        <p:spPr bwMode="auto">
          <a:xfrm>
            <a:off x="5448300" y="4980567"/>
            <a:ext cx="624522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>
              <a:defRPr/>
            </a:pPr>
            <a:r>
              <a:rPr lang="th-TH" altLang="th-TH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สลักหลังบัตร</a:t>
            </a:r>
          </a:p>
          <a:p>
            <a:pPr algn="ctr">
              <a:defRPr/>
            </a:pPr>
            <a:r>
              <a:rPr lang="en-US" altLang="th-TH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“</a:t>
            </a:r>
            <a:r>
              <a:rPr lang="th-TH" altLang="th-TH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เสีย</a:t>
            </a:r>
            <a:r>
              <a:rPr lang="en-US" altLang="th-TH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” </a:t>
            </a:r>
            <a:r>
              <a:rPr lang="th-TH" altLang="th-TH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ตามระเบียบฯข้อ 175(2</a:t>
            </a:r>
            <a:r>
              <a:rPr lang="th-TH" altLang="th-TH" sz="4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th-TH" altLang="th-TH" sz="4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3557" name="ตัวยึดเนื้อหา 2"/>
          <p:cNvSpPr>
            <a:spLocks noGrp="1"/>
          </p:cNvSpPr>
          <p:nvPr>
            <p:ph idx="1"/>
          </p:nvPr>
        </p:nvSpPr>
        <p:spPr>
          <a:xfrm>
            <a:off x="5205413" y="305088"/>
            <a:ext cx="6686550" cy="2784475"/>
          </a:xfrm>
          <a:prstGeom prst="roundRect">
            <a:avLst>
              <a:gd name="adj" fmla="val 16667"/>
            </a:avLst>
          </a:prstGeom>
          <a:solidFill>
            <a:srgbClr val="FDE7F8"/>
          </a:solidFill>
        </p:spPr>
        <p:txBody>
          <a:bodyPr anchor="ctr">
            <a:normAutofit fontScale="92500" lnSpcReduction="10000"/>
          </a:bodyPr>
          <a:lstStyle/>
          <a:p>
            <a:pPr marL="0" indent="0" algn="thaiDist" eaLnBrk="1" hangingPunct="1">
              <a:buFont typeface="Arial" pitchFamily="34" charset="0"/>
              <a:buNone/>
            </a:pPr>
            <a:r>
              <a:rPr lang="th-TH" altLang="th-TH" sz="38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3.2 บัตรที่ทำเครื่องหมายเพื่อเป็นที่สังเกต</a:t>
            </a:r>
            <a:r>
              <a:rPr lang="th-TH" altLang="th-TH" sz="3800" b="1" dirty="0" smtClean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หรือ             เขียน</a:t>
            </a:r>
            <a:r>
              <a:rPr lang="th-TH" altLang="th-TH" sz="38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ข้อความ</a:t>
            </a:r>
            <a:r>
              <a:rPr lang="th-TH" altLang="th-TH" sz="3800" b="1" dirty="0" smtClean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ใดๆ </a:t>
            </a:r>
            <a:r>
              <a:rPr lang="th-TH" altLang="th-TH" sz="38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ลงในบัตรเลือกตั้งนอกจากเครื่องหมายในการลงคะแนน </a:t>
            </a:r>
            <a:r>
              <a:rPr lang="th-TH" altLang="th-TH" sz="33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เว้นแต่เป็นการ</a:t>
            </a:r>
            <a:r>
              <a:rPr lang="th-TH" altLang="th-TH" sz="3300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กระทำ             โดย</a:t>
            </a:r>
            <a:r>
              <a:rPr lang="th-TH" altLang="th-TH" sz="33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ชอบด้วยกฎหมาย</a:t>
            </a:r>
            <a:r>
              <a:rPr lang="th-TH" altLang="th-TH" sz="3300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ของ </a:t>
            </a:r>
            <a:r>
              <a:rPr lang="th-TH" altLang="th-TH" sz="3300" dirty="0" err="1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กปน</a:t>
            </a:r>
            <a:r>
              <a:rPr lang="th-TH" altLang="th-TH" sz="33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altLang="th-TH" sz="3300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th-TH" altLang="th-TH" sz="33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(พ.ร.บ.มาตรา 100 (2) ระเบียบฯ ข้อ 175(2</a:t>
            </a:r>
            <a:r>
              <a:rPr lang="th-TH" altLang="th-TH" sz="3300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))  </a:t>
            </a:r>
            <a:r>
              <a:rPr lang="th-TH" altLang="th-TH" sz="3300" b="1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ตัวอย่าง</a:t>
            </a:r>
            <a:r>
              <a:rPr lang="th-TH" altLang="th-TH" sz="3300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th-TH" altLang="th-TH" sz="33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70475" y="3319463"/>
            <a:ext cx="6821488" cy="1384995"/>
          </a:xfrm>
          <a:prstGeom prst="rect">
            <a:avLst/>
          </a:prstGeom>
          <a:solidFill>
            <a:srgbClr val="333399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4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อ่าน</a:t>
            </a:r>
            <a:r>
              <a:rPr lang="th-TH" sz="4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ว่า</a:t>
            </a:r>
          </a:p>
          <a:p>
            <a:pPr algn="ctr">
              <a:defRPr/>
            </a:pPr>
            <a:r>
              <a:rPr lang="en-US" sz="4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“</a:t>
            </a:r>
            <a:r>
              <a:rPr lang="th-TH" sz="4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เสีย  ทำเครื่องหมายเป็นที่สังเกตได้</a:t>
            </a:r>
            <a:r>
              <a:rPr lang="en-US" sz="4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”</a:t>
            </a:r>
            <a:endParaRPr lang="th-TH" sz="4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pic>
        <p:nvPicPr>
          <p:cNvPr id="3074" name="รูปภาพ 39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19" y="201178"/>
            <a:ext cx="4809302" cy="6532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70315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ตัวยึดเนื้อหา 2"/>
          <p:cNvSpPr>
            <a:spLocks noGrp="1"/>
          </p:cNvSpPr>
          <p:nvPr>
            <p:ph idx="1"/>
          </p:nvPr>
        </p:nvSpPr>
        <p:spPr>
          <a:xfrm>
            <a:off x="5285581" y="491401"/>
            <a:ext cx="6686550" cy="1406525"/>
          </a:xfrm>
          <a:prstGeom prst="roundRect">
            <a:avLst>
              <a:gd name="adj" fmla="val 16667"/>
            </a:avLst>
          </a:prstGeom>
          <a:solidFill>
            <a:srgbClr val="FDE7F8"/>
          </a:solidFill>
        </p:spPr>
        <p:txBody>
          <a:bodyPr anchor="ctr">
            <a:normAutofit fontScale="85000" lnSpcReduction="10000"/>
          </a:bodyPr>
          <a:lstStyle/>
          <a:p>
            <a:pPr marL="0" indent="0">
              <a:buNone/>
            </a:pPr>
            <a:r>
              <a:rPr lang="th-TH" altLang="th-TH" sz="51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3.3 บัตรที่มิได้ทำเครื่องหมายลงคะแนน </a:t>
            </a:r>
            <a:r>
              <a:rPr lang="th-TH" altLang="th-TH" sz="37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(พ.ร.บ.มาตรา 100 (3) ระเบียบฯ ข้อ </a:t>
            </a:r>
            <a:r>
              <a:rPr lang="th-TH" altLang="th-TH" sz="37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175(3))</a:t>
            </a:r>
            <a:r>
              <a:rPr lang="th-TH" altLang="th-TH" sz="40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altLang="th-TH" sz="4000" b="1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ตัวอย่าง</a:t>
            </a:r>
            <a:endParaRPr lang="th-TH" altLang="th-TH" sz="37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97525" y="2282825"/>
            <a:ext cx="5767388" cy="1754188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อ่าน</a:t>
            </a:r>
            <a:r>
              <a:rPr lang="th-TH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ว่า</a:t>
            </a:r>
          </a:p>
          <a:p>
            <a:pPr algn="ctr">
              <a:defRPr/>
            </a:pPr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“</a:t>
            </a:r>
            <a:r>
              <a:rPr lang="th-TH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เสีย  ไม่ทำเครื่องหมาย</a:t>
            </a:r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”</a:t>
            </a:r>
            <a:endParaRPr lang="th-TH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pic>
        <p:nvPicPr>
          <p:cNvPr id="24582" name="รูปภาพ 8" descr="รูปภาพประกอบด้วย รูปวาด, โต๊ะ&#10;&#10;คำอธิบายที่สร้างโดยอัตโนมัติ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07" t="22337" r="2428" b="64784"/>
          <a:stretch>
            <a:fillRect/>
          </a:stretch>
        </p:blipFill>
        <p:spPr bwMode="auto">
          <a:xfrm>
            <a:off x="4845050" y="4640121"/>
            <a:ext cx="6926263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5486400" y="4718631"/>
            <a:ext cx="6284913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>
              <a:defRPr/>
            </a:pPr>
            <a:r>
              <a:rPr lang="th-TH" altLang="th-TH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สลักหลังบัตร</a:t>
            </a:r>
          </a:p>
          <a:p>
            <a:pPr algn="ctr">
              <a:defRPr/>
            </a:pPr>
            <a:r>
              <a:rPr lang="en-US" altLang="th-TH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“</a:t>
            </a:r>
            <a:r>
              <a:rPr lang="th-TH" altLang="th-TH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เสีย</a:t>
            </a:r>
            <a:r>
              <a:rPr lang="en-US" altLang="th-TH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” </a:t>
            </a:r>
            <a:r>
              <a:rPr lang="th-TH" altLang="th-TH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ตามระเบียบฯข้อ 175(3</a:t>
            </a:r>
            <a:r>
              <a:rPr lang="th-TH" altLang="th-TH" sz="4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th-TH" altLang="th-TH" sz="4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7170" name="รูปภาพ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2" t="19562" r="68359" b="9079"/>
          <a:stretch>
            <a:fillRect/>
          </a:stretch>
        </p:blipFill>
        <p:spPr bwMode="auto">
          <a:xfrm>
            <a:off x="295708" y="150236"/>
            <a:ext cx="4473719" cy="6489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79103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ตัวยึดเนื้อหา 2"/>
          <p:cNvSpPr>
            <a:spLocks noGrp="1"/>
          </p:cNvSpPr>
          <p:nvPr>
            <p:ph idx="1"/>
          </p:nvPr>
        </p:nvSpPr>
        <p:spPr>
          <a:xfrm>
            <a:off x="5064125" y="406400"/>
            <a:ext cx="6686550" cy="2306638"/>
          </a:xfrm>
          <a:prstGeom prst="roundRect">
            <a:avLst>
              <a:gd name="adj" fmla="val 16667"/>
            </a:avLst>
          </a:prstGeom>
          <a:solidFill>
            <a:srgbClr val="FDE7F8"/>
          </a:solidFill>
        </p:spPr>
        <p:txBody>
          <a:bodyPr anchor="ctr">
            <a:normAutofit fontScale="77500" lnSpcReduction="20000"/>
          </a:bodyPr>
          <a:lstStyle/>
          <a:p>
            <a:pPr marL="0" indent="0" algn="thaiDist"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th-TH" altLang="th-TH" sz="5400" b="1" dirty="0" smtClean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3.4 </a:t>
            </a:r>
            <a:r>
              <a:rPr lang="th-TH" altLang="th-TH" sz="54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บัตรที่ทำเครื่องหมาย</a:t>
            </a:r>
            <a:r>
              <a:rPr lang="th-TH" altLang="th-TH" sz="5400" b="1" dirty="0" smtClean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ลงคะแนน ให้แก่</a:t>
            </a:r>
            <a:r>
              <a:rPr lang="th-TH" altLang="th-TH" sz="54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ผู้สมัครเกิน</a:t>
            </a:r>
            <a:r>
              <a:rPr lang="th-TH" altLang="th-TH" sz="5400" b="1" dirty="0" smtClean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จำนวน </a:t>
            </a:r>
            <a:r>
              <a:rPr lang="th-TH" altLang="th-TH" sz="4700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สมาชิก</a:t>
            </a:r>
            <a:r>
              <a:rPr lang="th-TH" altLang="th-TH" sz="47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สภาท้องถิ่นหรือผู้บริหารท้องถิ่น ที่พึงมีในเขตเลือกตั้งนั้น </a:t>
            </a:r>
            <a:r>
              <a:rPr lang="th-TH" altLang="th-TH" sz="4700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(</a:t>
            </a:r>
            <a:r>
              <a:rPr lang="th-TH" altLang="th-TH" sz="47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พ.ร.บ.มาตรา 100 (4) ระเบียบฯ ข้อ 175(4</a:t>
            </a:r>
            <a:r>
              <a:rPr lang="th-TH" altLang="th-TH" sz="4700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)) </a:t>
            </a:r>
            <a:r>
              <a:rPr lang="th-TH" altLang="th-TH" sz="48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ตัวอย่าง</a:t>
            </a:r>
            <a:endParaRPr lang="th-TH" altLang="th-TH" sz="47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40300" y="3074690"/>
            <a:ext cx="7029450" cy="1538883"/>
          </a:xfrm>
          <a:prstGeom prst="rect">
            <a:avLst/>
          </a:prstGeom>
          <a:solidFill>
            <a:srgbClr val="333399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อ่าน</a:t>
            </a:r>
            <a:r>
              <a:rPr lang="th-TH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ว่า</a:t>
            </a:r>
          </a:p>
          <a:p>
            <a:pPr algn="ctr">
              <a:defRPr/>
            </a:pPr>
            <a:r>
              <a:rPr lang="en-US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“</a:t>
            </a:r>
            <a:r>
              <a:rPr lang="th-TH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เสีย ทำเครื่องหมายเกินจำนวนที่พึงมี</a:t>
            </a:r>
            <a:r>
              <a:rPr lang="en-US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”</a:t>
            </a:r>
          </a:p>
        </p:txBody>
      </p:sp>
      <p:pic>
        <p:nvPicPr>
          <p:cNvPr id="25606" name="รูปภาพ 8" descr="รูปภาพประกอบด้วย รูปวาด, โต๊ะ&#10;&#10;คำอธิบายที่สร้างโดยอัตโนมัติ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07" t="22337" r="2428" b="64784"/>
          <a:stretch>
            <a:fillRect/>
          </a:stretch>
        </p:blipFill>
        <p:spPr bwMode="auto">
          <a:xfrm>
            <a:off x="4940300" y="4975225"/>
            <a:ext cx="6856413" cy="16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5602288" y="5039042"/>
            <a:ext cx="619442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>
              <a:defRPr/>
            </a:pPr>
            <a:r>
              <a:rPr lang="th-TH" altLang="th-TH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สลักหลังบัตร</a:t>
            </a:r>
          </a:p>
          <a:p>
            <a:pPr algn="ctr">
              <a:defRPr/>
            </a:pPr>
            <a:r>
              <a:rPr lang="en-US" altLang="th-TH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“</a:t>
            </a:r>
            <a:r>
              <a:rPr lang="th-TH" altLang="th-TH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เสีย</a:t>
            </a:r>
            <a:r>
              <a:rPr lang="en-US" altLang="th-TH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” </a:t>
            </a:r>
            <a:r>
              <a:rPr lang="th-TH" altLang="th-TH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ตามระเบียบฯข้อ 175(4</a:t>
            </a:r>
            <a:r>
              <a:rPr lang="th-TH" altLang="th-TH" sz="4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th-TH" altLang="th-TH" sz="4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8194" name="รูปภาพ 39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99" y="264536"/>
            <a:ext cx="4435555" cy="6416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47254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ตัวยึดเนื้อหา 2"/>
          <p:cNvSpPr>
            <a:spLocks noGrp="1"/>
          </p:cNvSpPr>
          <p:nvPr>
            <p:ph idx="1"/>
          </p:nvPr>
        </p:nvSpPr>
        <p:spPr>
          <a:xfrm>
            <a:off x="5147469" y="287916"/>
            <a:ext cx="6834188" cy="1979612"/>
          </a:xfrm>
          <a:prstGeom prst="roundRect">
            <a:avLst>
              <a:gd name="adj" fmla="val 16667"/>
            </a:avLst>
          </a:prstGeom>
          <a:solidFill>
            <a:srgbClr val="FDE7F8"/>
          </a:solidFill>
        </p:spPr>
        <p:txBody>
          <a:bodyPr anchor="ctr">
            <a:normAutofit fontScale="92500"/>
          </a:bodyPr>
          <a:lstStyle/>
          <a:p>
            <a:pPr marL="0" indent="0" algn="thaiDist">
              <a:buNone/>
            </a:pPr>
            <a:r>
              <a:rPr lang="th-TH" altLang="th-TH" sz="38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3.5 บัตรที่ไม่อาจทราบได้ว่าลงคะแนนให้แก่ผู้สมัครใด เว้นแต่เป็นการลงคะแนน </a:t>
            </a:r>
            <a:r>
              <a:rPr lang="en-US" altLang="th-TH" sz="38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“</a:t>
            </a:r>
            <a:r>
              <a:rPr lang="th-TH" altLang="th-TH" sz="38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ไม่เลือกผู้สมัครผู้ใด</a:t>
            </a:r>
            <a:r>
              <a:rPr lang="en-US" altLang="th-TH" sz="3800" b="1" dirty="0" smtClean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”</a:t>
            </a:r>
            <a:r>
              <a:rPr lang="th-TH" altLang="th-TH" sz="3800" b="1" dirty="0" smtClean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            </a:t>
            </a:r>
            <a:r>
              <a:rPr lang="th-TH" altLang="th-TH" sz="2800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th-TH" altLang="th-TH" sz="28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พ.ร.บ.ฯ มาตรา 100 (5) ระเบียบฯ ข้อ 175(5</a:t>
            </a:r>
            <a:r>
              <a:rPr lang="th-TH" altLang="th-TH" sz="2800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))  </a:t>
            </a:r>
            <a:r>
              <a:rPr lang="th-TH" altLang="th-TH" sz="2800" b="1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ตัวอย่าง</a:t>
            </a:r>
            <a:endParaRPr lang="th-TH" altLang="th-TH" sz="28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91452" y="2510270"/>
            <a:ext cx="6000750" cy="2308225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อ่าน</a:t>
            </a:r>
            <a:r>
              <a:rPr lang="th-TH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ว่า</a:t>
            </a:r>
          </a:p>
          <a:p>
            <a:pPr algn="ctr">
              <a:defRPr/>
            </a:pP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“</a:t>
            </a:r>
            <a:r>
              <a:rPr lang="th-TH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เสีย  ไม่อาจทราบว่าลงคะแนน</a:t>
            </a:r>
          </a:p>
          <a:p>
            <a:pPr algn="ctr">
              <a:defRPr/>
            </a:pPr>
            <a:r>
              <a:rPr lang="th-TH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ให้แก่ผู้สมัครใด</a:t>
            </a: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”</a:t>
            </a:r>
            <a:endParaRPr lang="th-TH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pic>
        <p:nvPicPr>
          <p:cNvPr id="26630" name="รูปภาพ 8" descr="รูปภาพประกอบด้วย รูปวาด, โต๊ะ&#10;&#10;คำอธิบายที่สร้างโดยอัตโนมัติ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07" t="22337" r="2428" b="64784"/>
          <a:stretch>
            <a:fillRect/>
          </a:stretch>
        </p:blipFill>
        <p:spPr bwMode="auto">
          <a:xfrm>
            <a:off x="5022850" y="4996441"/>
            <a:ext cx="6786563" cy="160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5796685" y="5124075"/>
            <a:ext cx="589915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>
              <a:defRPr/>
            </a:pPr>
            <a:r>
              <a:rPr lang="th-TH" altLang="th-TH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สลักหลังบัตร</a:t>
            </a:r>
          </a:p>
          <a:p>
            <a:pPr algn="ctr">
              <a:defRPr/>
            </a:pPr>
            <a:r>
              <a:rPr lang="en-US" altLang="th-TH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“</a:t>
            </a:r>
            <a:r>
              <a:rPr lang="th-TH" altLang="th-TH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เสีย</a:t>
            </a:r>
            <a:r>
              <a:rPr lang="en-US" altLang="th-TH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” </a:t>
            </a:r>
            <a:r>
              <a:rPr lang="th-TH" altLang="th-TH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ตามระเบียบฯข้อ 175(5)</a:t>
            </a:r>
            <a:endParaRPr lang="th-TH" altLang="th-TH" sz="4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9218" name="รูปภาพ 49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09" y="150236"/>
            <a:ext cx="4866114" cy="655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1224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ตัวยึดเนื้อหา 2"/>
          <p:cNvSpPr>
            <a:spLocks noGrp="1"/>
          </p:cNvSpPr>
          <p:nvPr>
            <p:ph idx="1"/>
          </p:nvPr>
        </p:nvSpPr>
        <p:spPr>
          <a:xfrm>
            <a:off x="5251450" y="303213"/>
            <a:ext cx="6686550" cy="2346325"/>
          </a:xfrm>
          <a:prstGeom prst="roundRect">
            <a:avLst>
              <a:gd name="adj" fmla="val 16667"/>
            </a:avLst>
          </a:prstGeom>
          <a:solidFill>
            <a:srgbClr val="FDE7F8"/>
          </a:solidFill>
        </p:spPr>
        <p:txBody>
          <a:bodyPr anchor="ctr">
            <a:normAutofit fontScale="92500" lnSpcReduction="10000"/>
          </a:bodyPr>
          <a:lstStyle/>
          <a:p>
            <a:pPr marL="0" indent="0" algn="thaiDist">
              <a:buNone/>
            </a:pPr>
            <a:r>
              <a:rPr lang="th-TH" altLang="th-TH" sz="40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3.6 บัตรที่ได้ทำเครื่องหมายลงคะแนนให้แก่ผู้สมัครแล้วทำเครื่องหมายในช่องทำเครื่องหมาย </a:t>
            </a:r>
            <a:r>
              <a:rPr lang="en-US" altLang="th-TH" sz="40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“</a:t>
            </a:r>
            <a:r>
              <a:rPr lang="th-TH" altLang="th-TH" sz="40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ไม่เลือกผู้สมัครผู้ใด</a:t>
            </a:r>
            <a:r>
              <a:rPr lang="en-US" altLang="th-TH" sz="4000" b="1" dirty="0" smtClean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” </a:t>
            </a:r>
            <a:r>
              <a:rPr lang="th-TH" altLang="th-TH" sz="3200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th-TH" altLang="th-TH" sz="32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ตาม พ.ร.บ.ฯ มาตรา 100 (6) ระเบียบฯ ข้อ 175(6</a:t>
            </a:r>
            <a:r>
              <a:rPr lang="th-TH" altLang="th-TH" sz="3200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)) </a:t>
            </a:r>
            <a:r>
              <a:rPr lang="th-TH" altLang="th-TH" sz="32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ตัวอย่าง</a:t>
            </a:r>
            <a:endParaRPr lang="th-TH" altLang="th-TH" sz="32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80000" y="2780507"/>
            <a:ext cx="7029450" cy="2062103"/>
          </a:xfrm>
          <a:prstGeom prst="rect">
            <a:avLst/>
          </a:prstGeom>
          <a:solidFill>
            <a:srgbClr val="333399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อ่าน</a:t>
            </a:r>
            <a:r>
              <a:rPr lang="th-TH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ว่า</a:t>
            </a:r>
          </a:p>
          <a:p>
            <a:pPr algn="ctr"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“</a:t>
            </a:r>
            <a:r>
              <a:rPr 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เสีย ทำเครื่องหมายลงคะแนนให้แก่</a:t>
            </a:r>
            <a:r>
              <a:rPr lang="th-TH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ผู้สมัคร            แล้ว</a:t>
            </a:r>
            <a:r>
              <a:rPr 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ทำเครื่องหมายในช่องไม่เลือกผู้สมัครผู้ใด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”</a:t>
            </a:r>
          </a:p>
        </p:txBody>
      </p:sp>
      <p:pic>
        <p:nvPicPr>
          <p:cNvPr id="27654" name="รูปภาพ 8" descr="รูปภาพประกอบด้วย รูปวาด, โต๊ะ&#10;&#10;คำอธิบายที่สร้างโดยอัตโนมัติ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07" t="22337" r="2428" b="64784"/>
          <a:stretch>
            <a:fillRect/>
          </a:stretch>
        </p:blipFill>
        <p:spPr bwMode="auto">
          <a:xfrm>
            <a:off x="5008563" y="5091113"/>
            <a:ext cx="6929437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5537200" y="5231080"/>
            <a:ext cx="64008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>
              <a:defRPr/>
            </a:pPr>
            <a:r>
              <a:rPr lang="th-TH" alt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สลักหลังบัตร</a:t>
            </a:r>
          </a:p>
          <a:p>
            <a:pPr algn="ctr">
              <a:defRPr/>
            </a:pPr>
            <a:r>
              <a:rPr lang="en-US" alt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“</a:t>
            </a:r>
            <a:r>
              <a:rPr lang="th-TH" alt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เสีย</a:t>
            </a:r>
            <a:r>
              <a:rPr lang="en-US" alt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” </a:t>
            </a:r>
            <a:r>
              <a:rPr lang="th-TH" alt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ตามระเบียบฯข้อ 175(6</a:t>
            </a:r>
            <a:r>
              <a:rPr lang="th-TH" altLang="th-TH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th-TH" altLang="th-TH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0242" name="รูปภาพ 5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81" y="303212"/>
            <a:ext cx="4429997" cy="6251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74055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ตัวยึดเนื้อหา 2"/>
          <p:cNvSpPr>
            <a:spLocks noGrp="1"/>
          </p:cNvSpPr>
          <p:nvPr>
            <p:ph idx="1"/>
          </p:nvPr>
        </p:nvSpPr>
        <p:spPr>
          <a:xfrm>
            <a:off x="1871663" y="661988"/>
            <a:ext cx="8793162" cy="1600200"/>
          </a:xfrm>
          <a:prstGeom prst="roundRect">
            <a:avLst>
              <a:gd name="adj" fmla="val 16667"/>
            </a:avLst>
          </a:prstGeom>
          <a:solidFill>
            <a:srgbClr val="FDE7F8"/>
          </a:solidFill>
        </p:spPr>
        <p:txBody>
          <a:bodyPr anchor="ctr">
            <a:normAutofit fontScale="92500" lnSpcReduction="10000"/>
          </a:bodyPr>
          <a:lstStyle/>
          <a:p>
            <a:pPr marL="0" indent="0" eaLnBrk="1" hangingPunct="1">
              <a:buFont typeface="Arial" pitchFamily="34" charset="0"/>
              <a:buNone/>
            </a:pPr>
            <a:r>
              <a:rPr lang="th-TH" altLang="th-TH" sz="5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</a:t>
            </a:r>
            <a:r>
              <a:rPr lang="th-TH" altLang="th-TH" sz="54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3.7 บัตรที่มิใช่บัตรซึ่ง </a:t>
            </a:r>
            <a:r>
              <a:rPr lang="th-TH" altLang="th-TH" sz="5400" b="1" dirty="0" err="1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กปน</a:t>
            </a:r>
            <a:r>
              <a:rPr lang="th-TH" altLang="th-TH" sz="54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มอบให้ </a:t>
            </a:r>
          </a:p>
          <a:p>
            <a:pPr marL="0" indent="0" algn="ctr" eaLnBrk="1" hangingPunct="1">
              <a:buFont typeface="Arial" pitchFamily="34" charset="0"/>
              <a:buNone/>
            </a:pPr>
            <a:r>
              <a:rPr lang="th-TH" altLang="th-TH" sz="40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(พ.ร.บ.ฯ มาตรา 100 (7) ระเบียบฯ ข้อ 175(7))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19325" y="2428875"/>
            <a:ext cx="8124825" cy="1754188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อ่าน</a:t>
            </a:r>
            <a:r>
              <a:rPr lang="th-TH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ว่า</a:t>
            </a:r>
          </a:p>
          <a:p>
            <a:pPr algn="ctr">
              <a:defRPr/>
            </a:pPr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“</a:t>
            </a:r>
            <a:r>
              <a:rPr lang="th-TH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เสีย บัตรที่มิใช่บัตรซึ่ง </a:t>
            </a:r>
            <a:r>
              <a:rPr lang="th-TH" sz="5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กปน</a:t>
            </a:r>
            <a:r>
              <a:rPr lang="th-TH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. มอบ</a:t>
            </a:r>
            <a:r>
              <a:rPr lang="th-TH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ให้</a:t>
            </a:r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”</a:t>
            </a:r>
          </a:p>
        </p:txBody>
      </p:sp>
      <p:pic>
        <p:nvPicPr>
          <p:cNvPr id="28677" name="รูปภาพ 8" descr="รูปภาพประกอบด้วย รูปวาด, โต๊ะ&#10;&#10;คำอธิบายที่สร้างโดยอัตโนมัติ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07" t="22337" r="2428" b="64784"/>
          <a:stretch>
            <a:fillRect/>
          </a:stretch>
        </p:blipFill>
        <p:spPr bwMode="auto">
          <a:xfrm>
            <a:off x="2060575" y="4340225"/>
            <a:ext cx="8059738" cy="189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3029239" y="4548505"/>
            <a:ext cx="6938963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>
              <a:defRPr/>
            </a:pPr>
            <a:r>
              <a:rPr lang="th-TH" altLang="th-TH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สลักหลังบัตร</a:t>
            </a:r>
          </a:p>
          <a:p>
            <a:pPr algn="ctr">
              <a:defRPr/>
            </a:pPr>
            <a:r>
              <a:rPr lang="en-US" altLang="th-TH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“</a:t>
            </a:r>
            <a:r>
              <a:rPr lang="th-TH" altLang="th-TH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เสีย</a:t>
            </a:r>
            <a:r>
              <a:rPr lang="en-US" altLang="th-TH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” </a:t>
            </a:r>
            <a:r>
              <a:rPr lang="th-TH" altLang="th-TH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ตามระเบียบฯข้อ 175(7</a:t>
            </a:r>
            <a:r>
              <a:rPr lang="th-TH" altLang="th-TH" sz="4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th-TH" altLang="th-TH" sz="4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53374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ตัวยึดเนื้อหา 2"/>
          <p:cNvSpPr>
            <a:spLocks noGrp="1"/>
          </p:cNvSpPr>
          <p:nvPr>
            <p:ph idx="1"/>
          </p:nvPr>
        </p:nvSpPr>
        <p:spPr>
          <a:xfrm>
            <a:off x="5265737" y="420689"/>
            <a:ext cx="6926263" cy="1849437"/>
          </a:xfrm>
          <a:prstGeom prst="roundRect">
            <a:avLst>
              <a:gd name="adj" fmla="val 16667"/>
            </a:avLst>
          </a:prstGeom>
          <a:solidFill>
            <a:srgbClr val="FDE7F8"/>
          </a:solidFill>
        </p:spPr>
        <p:txBody>
          <a:bodyPr anchor="ctr">
            <a:normAutofit fontScale="92500" lnSpcReduction="10000"/>
          </a:bodyPr>
          <a:lstStyle/>
          <a:p>
            <a:pPr marL="0" indent="0" eaLnBrk="1" hangingPunct="1">
              <a:buFont typeface="Arial" pitchFamily="34" charset="0"/>
              <a:buNone/>
            </a:pPr>
            <a:r>
              <a:rPr lang="th-TH" altLang="th-TH" sz="40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3.8 บัตรที่ทำเครื่องหมายลงคะแนนให้กับ</a:t>
            </a:r>
            <a:r>
              <a:rPr lang="th-TH" altLang="th-TH" sz="4000" b="1" dirty="0" smtClean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ผู้สมัคร              ที่</a:t>
            </a:r>
            <a:r>
              <a:rPr lang="th-TH" altLang="th-TH" sz="40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มีจุดตัดอยู่นอก</a:t>
            </a:r>
            <a:r>
              <a:rPr lang="en-US" altLang="th-TH" sz="40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“</a:t>
            </a:r>
            <a:r>
              <a:rPr lang="th-TH" altLang="th-TH" sz="40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ช่องทำเครื่องหมาย</a:t>
            </a:r>
            <a:r>
              <a:rPr lang="en-US" altLang="th-TH" sz="40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”</a:t>
            </a:r>
            <a:endParaRPr lang="th-TH" altLang="th-TH" sz="4000" b="1" dirty="0">
              <a:solidFill>
                <a:srgbClr val="0000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 algn="thaiDist">
              <a:spcBef>
                <a:spcPct val="0"/>
              </a:spcBef>
              <a:buNone/>
            </a:pPr>
            <a:r>
              <a:rPr lang="th-TH" altLang="th-TH" sz="32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(ตาม พ.ร.บ.ฯ มาตรา 100 (7) ระเบียบฯ ข้อ 175(8</a:t>
            </a:r>
            <a:r>
              <a:rPr lang="th-TH" altLang="th-TH" sz="3200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)) </a:t>
            </a:r>
            <a:r>
              <a:rPr lang="th-TH" altLang="th-TH" sz="32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ตัวอย่าง</a:t>
            </a:r>
            <a:endParaRPr lang="th-TH" altLang="th-TH" sz="32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37150" y="2729781"/>
            <a:ext cx="7029450" cy="1415772"/>
          </a:xfrm>
          <a:prstGeom prst="rect">
            <a:avLst/>
          </a:prstGeom>
          <a:solidFill>
            <a:srgbClr val="333399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4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อ่าน</a:t>
            </a:r>
            <a:r>
              <a:rPr lang="th-TH" sz="4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ว่า</a:t>
            </a:r>
          </a:p>
          <a:p>
            <a:pPr algn="ctr">
              <a:defRPr/>
            </a:pPr>
            <a:r>
              <a:rPr lang="en-US" sz="4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“</a:t>
            </a:r>
            <a:r>
              <a:rPr lang="th-TH" sz="4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เสีย ทำเครื่องหมายนอกช่องทำเครื่องหมาย</a:t>
            </a:r>
            <a:r>
              <a:rPr lang="en-US" sz="4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”</a:t>
            </a:r>
          </a:p>
        </p:txBody>
      </p:sp>
      <p:pic>
        <p:nvPicPr>
          <p:cNvPr id="29702" name="รูปภาพ 8" descr="รูปภาพประกอบด้วย รูปวาด, โต๊ะ&#10;&#10;คำอธิบายที่สร้างโดยอัตโนมัติ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07" t="22337" r="2428" b="64784"/>
          <a:stretch>
            <a:fillRect/>
          </a:stretch>
        </p:blipFill>
        <p:spPr bwMode="auto">
          <a:xfrm>
            <a:off x="5137150" y="4583260"/>
            <a:ext cx="6548438" cy="16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5649118" y="4724021"/>
            <a:ext cx="600551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>
              <a:defRPr/>
            </a:pPr>
            <a:r>
              <a:rPr lang="th-TH" alt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สลักหลังบัตร</a:t>
            </a:r>
          </a:p>
          <a:p>
            <a:pPr algn="ctr">
              <a:defRPr/>
            </a:pPr>
            <a:r>
              <a:rPr lang="en-US" alt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“</a:t>
            </a:r>
            <a:r>
              <a:rPr lang="th-TH" alt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เสีย</a:t>
            </a:r>
            <a:r>
              <a:rPr lang="en-US" alt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” </a:t>
            </a:r>
            <a:r>
              <a:rPr lang="th-TH" alt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ตามระเบียบฯ ข้อ 175(8)</a:t>
            </a:r>
            <a:endParaRPr lang="th-TH" altLang="th-TH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1266" name="รูปภาพ 67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81" y="191799"/>
            <a:ext cx="4620479" cy="6406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66224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ตัวยึดเนื้อหา 2"/>
          <p:cNvSpPr>
            <a:spLocks noGrp="1"/>
          </p:cNvSpPr>
          <p:nvPr>
            <p:ph idx="1"/>
          </p:nvPr>
        </p:nvSpPr>
        <p:spPr>
          <a:xfrm>
            <a:off x="5135562" y="287915"/>
            <a:ext cx="6924675" cy="1860550"/>
          </a:xfrm>
          <a:prstGeom prst="roundRect">
            <a:avLst>
              <a:gd name="adj" fmla="val 16667"/>
            </a:avLst>
          </a:prstGeom>
          <a:solidFill>
            <a:srgbClr val="FDE7F8"/>
          </a:solidFill>
        </p:spPr>
        <p:txBody>
          <a:bodyPr anchor="ctr">
            <a:normAutofit fontScale="92500" lnSpcReduction="10000"/>
          </a:bodyPr>
          <a:lstStyle/>
          <a:p>
            <a:pPr marL="0" indent="0">
              <a:buNone/>
            </a:pPr>
            <a:r>
              <a:rPr lang="th-TH" altLang="th-TH" sz="40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3.9 บัตรที่ทำเครื่องหมายลงคะแนน</a:t>
            </a:r>
            <a:r>
              <a:rPr lang="th-TH" altLang="th-TH" sz="4000" b="1" dirty="0" smtClean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นอก</a:t>
            </a:r>
            <a:r>
              <a:rPr lang="en-US" altLang="th-TH" sz="4000" b="1" dirty="0" smtClean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            “</a:t>
            </a:r>
            <a:r>
              <a:rPr lang="th-TH" altLang="th-TH" sz="40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ช่องไม่เลือกผู้สมัครผู้ใด</a:t>
            </a:r>
            <a:r>
              <a:rPr lang="en-US" altLang="th-TH" sz="4000" b="1" dirty="0" smtClean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” </a:t>
            </a:r>
            <a:r>
              <a:rPr lang="th-TH" altLang="th-TH" sz="3400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th-TH" altLang="th-TH" sz="34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ตาม พ.ร.บ.ฯ มาตรา 100 (7) ระเบียบฯ ข้อ 175(9</a:t>
            </a:r>
            <a:r>
              <a:rPr lang="th-TH" altLang="th-TH" sz="3400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)) </a:t>
            </a:r>
            <a:r>
              <a:rPr lang="th-TH" altLang="th-TH" sz="36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ตัวอย่าง</a:t>
            </a:r>
            <a:endParaRPr lang="th-TH" altLang="th-TH" sz="34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76850" y="2335501"/>
            <a:ext cx="6454775" cy="2492375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อ่าน</a:t>
            </a:r>
            <a:r>
              <a:rPr lang="th-TH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ว่า</a:t>
            </a:r>
          </a:p>
          <a:p>
            <a:pPr algn="ctr">
              <a:defRPr/>
            </a:pPr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“</a:t>
            </a:r>
            <a:r>
              <a:rPr lang="th-TH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เสีย ทำเครื่องหมายนอกช่อง</a:t>
            </a:r>
          </a:p>
          <a:p>
            <a:pPr algn="ctr">
              <a:defRPr/>
            </a:pPr>
            <a:r>
              <a:rPr lang="th-TH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ไม่เลือกผู้สมัครผู้ใด</a:t>
            </a:r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”</a:t>
            </a:r>
          </a:p>
        </p:txBody>
      </p:sp>
      <p:pic>
        <p:nvPicPr>
          <p:cNvPr id="30726" name="รูปภาพ 8" descr="รูปภาพประกอบด้วย รูปวาด, โต๊ะ&#10;&#10;คำอธิบายที่สร้างโดยอัตโนมัติ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07" t="22337" r="2428" b="64784"/>
          <a:stretch>
            <a:fillRect/>
          </a:stretch>
        </p:blipFill>
        <p:spPr bwMode="auto">
          <a:xfrm>
            <a:off x="5276850" y="5032375"/>
            <a:ext cx="6548438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5911707" y="5234688"/>
            <a:ext cx="60071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>
              <a:defRPr/>
            </a:pPr>
            <a:r>
              <a:rPr lang="th-TH" alt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สลักหลังบัตร</a:t>
            </a:r>
          </a:p>
          <a:p>
            <a:pPr algn="ctr">
              <a:defRPr/>
            </a:pPr>
            <a:r>
              <a:rPr lang="en-US" alt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“</a:t>
            </a:r>
            <a:r>
              <a:rPr lang="th-TH" alt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เสีย</a:t>
            </a:r>
            <a:r>
              <a:rPr lang="en-US" alt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” </a:t>
            </a:r>
            <a:r>
              <a:rPr lang="th-TH" alt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ตามระเบียบฯ ข้อ 175(9)</a:t>
            </a:r>
            <a:endParaRPr lang="th-TH" altLang="th-TH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2290" name="รูปภาพ 67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535" y="229177"/>
            <a:ext cx="4504561" cy="648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09774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9" name="ตัวยึดเนื้อหา 2"/>
          <p:cNvSpPr>
            <a:spLocks noGrp="1"/>
          </p:cNvSpPr>
          <p:nvPr>
            <p:ph idx="1"/>
          </p:nvPr>
        </p:nvSpPr>
        <p:spPr>
          <a:xfrm>
            <a:off x="5124450" y="222828"/>
            <a:ext cx="6926263" cy="3268517"/>
          </a:xfrm>
          <a:prstGeom prst="roundRect">
            <a:avLst>
              <a:gd name="adj" fmla="val 16667"/>
            </a:avLst>
          </a:prstGeom>
          <a:solidFill>
            <a:srgbClr val="FDE7F8"/>
          </a:solidFill>
        </p:spPr>
        <p:txBody>
          <a:bodyPr anchor="ctr">
            <a:normAutofit fontScale="92500" lnSpcReduction="10000"/>
          </a:bodyPr>
          <a:lstStyle/>
          <a:p>
            <a:pPr marL="0" indent="0">
              <a:buNone/>
              <a:defRPr/>
            </a:pPr>
            <a:r>
              <a:rPr lang="th-TH" altLang="th-TH" sz="36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3.10 บัตรที่ทำเครื่องหมายลงคะแนนใน </a:t>
            </a:r>
            <a:r>
              <a:rPr lang="en-US" altLang="th-TH" sz="36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“</a:t>
            </a:r>
            <a:r>
              <a:rPr lang="th-TH" altLang="th-TH" sz="36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ช่องทำเครื่องหมาย</a:t>
            </a:r>
            <a:r>
              <a:rPr lang="en-US" altLang="th-TH" sz="36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”</a:t>
            </a:r>
            <a:r>
              <a:rPr lang="th-TH" altLang="th-TH" sz="36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ที่ไม่มี</a:t>
            </a:r>
            <a:r>
              <a:rPr lang="th-TH" altLang="th-TH" sz="3600" b="1" dirty="0" smtClean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ผู้สมัคร หรือ</a:t>
            </a:r>
            <a:r>
              <a:rPr lang="th-TH" altLang="th-TH" sz="36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ผู้สมัครที่ถูกถอนชื่อออกจากประกาศรายชื่อผู้มีสิทธิ</a:t>
            </a:r>
            <a:r>
              <a:rPr lang="th-TH" altLang="th-TH" sz="3600" b="1" dirty="0" smtClean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สมัครรับ</a:t>
            </a:r>
            <a:r>
              <a:rPr lang="th-TH" altLang="th-TH" sz="36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เลือกตั้ง หรือผู้สมัครที่เสียชีวิตก่อนวัน</a:t>
            </a:r>
            <a:r>
              <a:rPr lang="th-TH" altLang="th-TH" sz="3600" b="1" dirty="0" smtClean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เลือกตั้ง </a:t>
            </a:r>
            <a:r>
              <a:rPr lang="th-TH" altLang="th-TH" sz="3200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th-TH" altLang="th-TH" sz="32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ตาม พ.ร.บ.ฯ มาตรา 100 (7) ระเบียบฯ  ข้อ 175(10</a:t>
            </a:r>
            <a:r>
              <a:rPr lang="th-TH" altLang="th-TH" sz="3200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))</a:t>
            </a:r>
            <a:r>
              <a:rPr lang="th-TH" altLang="th-TH" sz="32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altLang="th-TH" sz="3200" b="1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ตัวอย่าง</a:t>
            </a:r>
            <a:endParaRPr lang="th-TH" altLang="th-TH" sz="32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th-TH" altLang="th-TH" sz="36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altLang="th-TH" sz="32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หมายเหตุ</a:t>
            </a:r>
            <a:r>
              <a:rPr lang="th-TH" alt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altLang="th-TH" sz="32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หมายเลข 20 ไม่มี</a:t>
            </a:r>
            <a:r>
              <a:rPr lang="th-TH" altLang="th-TH" sz="32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ผู้สมัคร</a:t>
            </a:r>
            <a:endParaRPr lang="th-TH" altLang="th-TH" sz="32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89588" y="3746789"/>
            <a:ext cx="6142038" cy="1323975"/>
          </a:xfrm>
          <a:prstGeom prst="rect">
            <a:avLst/>
          </a:prstGeom>
          <a:solidFill>
            <a:srgbClr val="333399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อ่าน</a:t>
            </a:r>
            <a:r>
              <a:rPr 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ว่า</a:t>
            </a:r>
          </a:p>
          <a:p>
            <a:pPr algn="ctr"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“</a:t>
            </a:r>
            <a:r>
              <a:rPr 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เสีย ทำเครื่องหมายที่ไม่มีผู้สมัคร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”</a:t>
            </a:r>
          </a:p>
        </p:txBody>
      </p:sp>
      <p:pic>
        <p:nvPicPr>
          <p:cNvPr id="31750" name="รูปภาพ 10" descr="รูปภาพประกอบด้วย รูปวาด, โต๊ะ&#10;&#10;คำอธิบายที่สร้างโดยอัตโนมัติ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07" t="22337" r="2428" b="64784"/>
          <a:stretch>
            <a:fillRect/>
          </a:stretch>
        </p:blipFill>
        <p:spPr bwMode="auto">
          <a:xfrm>
            <a:off x="5124450" y="5141913"/>
            <a:ext cx="6737350" cy="160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5710238" y="5355411"/>
            <a:ext cx="625951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>
              <a:defRPr/>
            </a:pPr>
            <a:r>
              <a:rPr lang="th-TH" alt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สลักหลังบัตร</a:t>
            </a:r>
          </a:p>
          <a:p>
            <a:pPr algn="ctr">
              <a:defRPr/>
            </a:pPr>
            <a:r>
              <a:rPr lang="en-US" alt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“</a:t>
            </a:r>
            <a:r>
              <a:rPr lang="th-TH" alt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เสีย</a:t>
            </a:r>
            <a:r>
              <a:rPr lang="en-US" alt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” </a:t>
            </a:r>
            <a:r>
              <a:rPr lang="th-TH" alt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ตามระเบียบฯ ข้อ 175(10)</a:t>
            </a:r>
            <a:endParaRPr lang="th-TH" altLang="th-TH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3314" name="รูปภาพ 79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82" y="376187"/>
            <a:ext cx="4715326" cy="630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19460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7" name="Rectangle 5"/>
          <p:cNvSpPr>
            <a:spLocks noChangeArrowheads="1"/>
          </p:cNvSpPr>
          <p:nvPr/>
        </p:nvSpPr>
        <p:spPr bwMode="auto">
          <a:xfrm>
            <a:off x="1357746" y="296411"/>
            <a:ext cx="9144000" cy="1563448"/>
          </a:xfrm>
          <a:prstGeom prst="rect">
            <a:avLst/>
          </a:prstGeom>
          <a:solidFill>
            <a:schemeClr val="tx2"/>
          </a:solidFill>
          <a:ln w="762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th-TH" sz="80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8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ขั้นตอนการนับคะแนน</a:t>
            </a:r>
          </a:p>
        </p:txBody>
      </p:sp>
      <p:pic>
        <p:nvPicPr>
          <p:cNvPr id="90116" name="Picture 6" descr="g010650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64682" y="2357903"/>
            <a:ext cx="2303320" cy="4295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8941" y="0"/>
            <a:ext cx="1002155" cy="1078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561" y="2537125"/>
            <a:ext cx="5595623" cy="3740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76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83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83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83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83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83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83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83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83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83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83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83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ตัวยึดเนื้อหา 2"/>
          <p:cNvSpPr>
            <a:spLocks noGrp="1"/>
          </p:cNvSpPr>
          <p:nvPr>
            <p:ph idx="1"/>
          </p:nvPr>
        </p:nvSpPr>
        <p:spPr>
          <a:xfrm>
            <a:off x="5249863" y="327025"/>
            <a:ext cx="6694487" cy="2017713"/>
          </a:xfrm>
          <a:prstGeom prst="roundRect">
            <a:avLst>
              <a:gd name="adj" fmla="val 16667"/>
            </a:avLst>
          </a:prstGeom>
          <a:solidFill>
            <a:srgbClr val="FDE7F8"/>
          </a:solidFill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th-TH" altLang="th-TH" sz="44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3.11 บัตรที่ทำเครื่องหมายอื่นนอกจากเครื่องหมาย</a:t>
            </a:r>
            <a:r>
              <a:rPr lang="th-TH" altLang="th-TH" sz="4400" b="1" dirty="0" smtClean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กากบาท  </a:t>
            </a:r>
            <a:r>
              <a:rPr lang="th-TH" altLang="th-TH" sz="3200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th-TH" altLang="th-TH" sz="32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พ.ร.บ.ฯ มาตรา 100 (7) ระเบียบฯ  ข้อ 175(11</a:t>
            </a:r>
            <a:r>
              <a:rPr lang="th-TH" altLang="th-TH" sz="3200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)) </a:t>
            </a:r>
            <a:r>
              <a:rPr lang="th-TH" altLang="th-TH" sz="32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ตัวอย่าง</a:t>
            </a:r>
            <a:endParaRPr lang="th-TH" altLang="th-TH" sz="36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69718" y="2588615"/>
            <a:ext cx="6454775" cy="2169825"/>
          </a:xfrm>
          <a:prstGeom prst="rect">
            <a:avLst/>
          </a:prstGeom>
          <a:solidFill>
            <a:srgbClr val="002060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4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อ่าน</a:t>
            </a:r>
            <a:r>
              <a:rPr lang="th-TH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ว่า</a:t>
            </a:r>
          </a:p>
          <a:p>
            <a:pPr algn="ctr">
              <a:defRPr/>
            </a:pPr>
            <a:r>
              <a:rPr lang="en-US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“</a:t>
            </a:r>
            <a:r>
              <a:rPr lang="th-TH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เสีย ทำเครื่องหมายอื่นนอกจากเครื่องหมายกากบาท</a:t>
            </a:r>
            <a:r>
              <a:rPr lang="en-US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”</a:t>
            </a:r>
          </a:p>
        </p:txBody>
      </p:sp>
      <p:pic>
        <p:nvPicPr>
          <p:cNvPr id="32774" name="รูปภาพ 8" descr="รูปภาพประกอบด้วย รูปวาด, โต๊ะ&#10;&#10;คำอธิบายที่สร้างโดยอัตโนมัติ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07" t="22337" r="2428" b="64784"/>
          <a:stretch>
            <a:fillRect/>
          </a:stretch>
        </p:blipFill>
        <p:spPr bwMode="auto">
          <a:xfrm>
            <a:off x="5137150" y="4940300"/>
            <a:ext cx="6548438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5524500" y="5184177"/>
            <a:ext cx="616108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>
              <a:defRPr/>
            </a:pPr>
            <a:r>
              <a:rPr lang="th-TH" alt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สลักหลังบัตร</a:t>
            </a:r>
          </a:p>
          <a:p>
            <a:pPr algn="ctr">
              <a:defRPr/>
            </a:pPr>
            <a:r>
              <a:rPr lang="en-US" alt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“</a:t>
            </a:r>
            <a:r>
              <a:rPr lang="th-TH" alt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เสีย</a:t>
            </a:r>
            <a:r>
              <a:rPr lang="en-US" alt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” </a:t>
            </a:r>
            <a:r>
              <a:rPr lang="th-TH" alt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ตามระเบียบฯ ข้อ 175(11)</a:t>
            </a:r>
            <a:endParaRPr lang="th-TH" altLang="th-TH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4338" name="รูปภาพ 84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18" y="212582"/>
            <a:ext cx="4675583" cy="6383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40566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ตัวยึดเนื้อหา 2"/>
          <p:cNvSpPr>
            <a:spLocks noGrp="1"/>
          </p:cNvSpPr>
          <p:nvPr>
            <p:ph idx="1"/>
          </p:nvPr>
        </p:nvSpPr>
        <p:spPr>
          <a:xfrm>
            <a:off x="5061744" y="215106"/>
            <a:ext cx="6908800" cy="2662238"/>
          </a:xfrm>
          <a:prstGeom prst="roundRect">
            <a:avLst>
              <a:gd name="adj" fmla="val 16667"/>
            </a:avLst>
          </a:prstGeom>
          <a:solidFill>
            <a:srgbClr val="FDE7F8"/>
          </a:solidFill>
        </p:spPr>
        <p:txBody>
          <a:bodyPr anchor="ctr">
            <a:normAutofit fontScale="92500" lnSpcReduction="10000"/>
          </a:bodyPr>
          <a:lstStyle/>
          <a:p>
            <a:pPr marL="0" indent="0">
              <a:spcBef>
                <a:spcPct val="0"/>
              </a:spcBef>
              <a:buNone/>
            </a:pPr>
            <a:r>
              <a:rPr lang="th-TH" altLang="th-TH" sz="36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altLang="th-TH" sz="36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3.12 บัตรที่ทำเครื่องหมายลงคะแนนให้กับ</a:t>
            </a:r>
            <a:r>
              <a:rPr lang="th-TH" altLang="th-TH" sz="3600" b="1" dirty="0" smtClean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ผู้สมัครใน </a:t>
            </a:r>
            <a:r>
              <a:rPr lang="en-US" altLang="th-TH" sz="36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“</a:t>
            </a:r>
            <a:r>
              <a:rPr lang="th-TH" altLang="th-TH" sz="36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ช่องทำเครื่องหมาย</a:t>
            </a:r>
            <a:r>
              <a:rPr lang="en-US" altLang="th-TH" sz="36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”</a:t>
            </a:r>
            <a:r>
              <a:rPr lang="th-TH" altLang="th-TH" sz="36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เกินกว่าหนึ่งเครื่องหมายใน </a:t>
            </a:r>
            <a:r>
              <a:rPr lang="en-US" altLang="th-TH" sz="36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“</a:t>
            </a:r>
            <a:r>
              <a:rPr lang="th-TH" altLang="th-TH" sz="36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ช่องทำเครื่องหมาย</a:t>
            </a:r>
            <a:r>
              <a:rPr lang="en-US" altLang="th-TH" sz="36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”</a:t>
            </a:r>
            <a:r>
              <a:rPr lang="th-TH" altLang="th-TH" sz="36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altLang="th-TH" sz="3600" b="1" dirty="0" smtClean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เดียวกัน สำหรับ</a:t>
            </a:r>
            <a:r>
              <a:rPr lang="th-TH" altLang="th-TH" sz="36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การเลือกตั้ง </a:t>
            </a:r>
            <a:r>
              <a:rPr lang="th-TH" altLang="th-TH" sz="3600" b="1" dirty="0" err="1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ส.ถ</a:t>
            </a:r>
            <a:r>
              <a:rPr lang="th-TH" altLang="th-TH" sz="36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./</a:t>
            </a:r>
            <a:r>
              <a:rPr lang="th-TH" altLang="th-TH" sz="3600" b="1" dirty="0" err="1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ผ.ถ</a:t>
            </a:r>
            <a:r>
              <a:rPr lang="th-TH" altLang="th-TH" sz="36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.คนเดียว </a:t>
            </a:r>
            <a:r>
              <a:rPr lang="th-TH" altLang="th-TH" sz="3000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th-TH" altLang="th-TH" sz="30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พ.ร.บ.ฯ มาตรา 100 (7) ระเบียบฯ  ข้อ 175(12</a:t>
            </a:r>
            <a:r>
              <a:rPr lang="th-TH" altLang="th-TH" sz="3000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)) </a:t>
            </a:r>
            <a:r>
              <a:rPr lang="th-TH" altLang="th-TH" sz="32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ตัวอย่าง</a:t>
            </a:r>
            <a:endParaRPr lang="th-TH" altLang="th-TH" sz="30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81613" y="3003153"/>
            <a:ext cx="6469062" cy="2001838"/>
          </a:xfrm>
          <a:prstGeom prst="rect">
            <a:avLst/>
          </a:prstGeom>
          <a:solidFill>
            <a:srgbClr val="333399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อ่าน</a:t>
            </a:r>
            <a:r>
              <a:rPr lang="th-TH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ว่า</a:t>
            </a:r>
          </a:p>
          <a:p>
            <a:pPr algn="ctr">
              <a:defRPr/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“</a:t>
            </a:r>
            <a:r>
              <a:rPr 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เสีย ทำเครื่องหมายเกินกว่าหนึ่งเครื่องหมายในช่องเดียวกัน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”</a:t>
            </a:r>
          </a:p>
        </p:txBody>
      </p:sp>
      <p:pic>
        <p:nvPicPr>
          <p:cNvPr id="33798" name="รูปภาพ 8" descr="รูปภาพประกอบด้วย รูปวาด, โต๊ะ&#10;&#10;คำอธิบายที่สร้างโดยอัตโนมัติ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07" t="22337" r="2428" b="64784"/>
          <a:stretch>
            <a:fillRect/>
          </a:stretch>
        </p:blipFill>
        <p:spPr bwMode="auto">
          <a:xfrm>
            <a:off x="4818063" y="5087938"/>
            <a:ext cx="6932612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5395913" y="5269469"/>
            <a:ext cx="635476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>
              <a:defRPr/>
            </a:pPr>
            <a:r>
              <a:rPr lang="th-TH" alt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สลักหลังบัตร</a:t>
            </a:r>
          </a:p>
          <a:p>
            <a:pPr algn="ctr">
              <a:defRPr/>
            </a:pPr>
            <a:r>
              <a:rPr lang="en-US" alt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“</a:t>
            </a:r>
            <a:r>
              <a:rPr lang="th-TH" alt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เสีย</a:t>
            </a:r>
            <a:r>
              <a:rPr lang="en-US" alt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” </a:t>
            </a:r>
            <a:r>
              <a:rPr lang="th-TH" altLang="th-T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ตามระเบียบฯ ข้อ 175(12)</a:t>
            </a:r>
            <a:endParaRPr lang="th-TH" altLang="th-TH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5362" name="รูปภาพ 8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82" y="215106"/>
            <a:ext cx="4644030" cy="6476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39969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图形 6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81" t="35773" r="76479"/>
          <a:stretch>
            <a:fillRect/>
          </a:stretch>
        </p:blipFill>
        <p:spPr bwMode="auto">
          <a:xfrm>
            <a:off x="-246063" y="-6350"/>
            <a:ext cx="3082926" cy="359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ตัวยึดเนื้อหา 2"/>
          <p:cNvSpPr>
            <a:spLocks noGrp="1"/>
          </p:cNvSpPr>
          <p:nvPr>
            <p:ph idx="1"/>
          </p:nvPr>
        </p:nvSpPr>
        <p:spPr>
          <a:xfrm>
            <a:off x="795338" y="982663"/>
            <a:ext cx="10904537" cy="5022850"/>
          </a:xfrm>
          <a:prstGeom prst="roundRect">
            <a:avLst>
              <a:gd name="adj" fmla="val 16667"/>
            </a:avLst>
          </a:prstGeom>
          <a:solidFill>
            <a:srgbClr val="FDE7F8"/>
          </a:solidFill>
        </p:spPr>
        <p:txBody>
          <a:bodyPr anchor="ctr"/>
          <a:lstStyle/>
          <a:p>
            <a:pPr marL="0" indent="0"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th-TH" altLang="th-TH" sz="5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ในการวินิจฉัยว่าบัตรเลือกตั้งใดเป็นบัตรเสีย </a:t>
            </a:r>
            <a:r>
              <a:rPr lang="th-TH" altLang="th-TH" sz="54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ให้วินิจฉัยโดยเสียงข้างมาก </a:t>
            </a:r>
            <a:r>
              <a:rPr lang="th-TH" altLang="th-TH" sz="5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และให้ </a:t>
            </a:r>
            <a:r>
              <a:rPr lang="th-TH" altLang="th-TH" sz="5400" dirty="0" err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กปน</a:t>
            </a:r>
            <a:r>
              <a:rPr lang="th-TH" altLang="th-TH" sz="5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</a:t>
            </a:r>
            <a:r>
              <a:rPr lang="th-TH" altLang="th-TH" sz="54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ไม่น้อยกว่า 3 คน </a:t>
            </a:r>
            <a:r>
              <a:rPr lang="th-TH" altLang="th-TH" sz="5400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         </a:t>
            </a:r>
            <a:r>
              <a:rPr lang="th-TH" altLang="th-TH" sz="5400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สลัก</a:t>
            </a:r>
            <a:r>
              <a:rPr lang="th-TH" altLang="th-TH" sz="5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หลังบัตรว่า </a:t>
            </a:r>
            <a:r>
              <a:rPr lang="en-US" altLang="th-TH" sz="54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“</a:t>
            </a:r>
            <a:r>
              <a:rPr lang="th-TH" altLang="th-TH" sz="54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เสีย</a:t>
            </a:r>
            <a:r>
              <a:rPr lang="en-US" altLang="th-TH" sz="54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”</a:t>
            </a:r>
            <a:r>
              <a:rPr lang="th-TH" altLang="th-TH" sz="54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พร้อมทั้งระบุเหตุผลว่า</a:t>
            </a:r>
            <a:r>
              <a:rPr lang="th-TH" altLang="th-TH" sz="5400" b="1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เป็น               บัตร</a:t>
            </a:r>
            <a:r>
              <a:rPr lang="th-TH" altLang="th-TH" sz="54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เสียเพราะเหตุใด </a:t>
            </a:r>
            <a:r>
              <a:rPr lang="th-TH" altLang="th-TH" sz="5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(มาตรา 100 ของพ.ร.บ.ฯ </a:t>
            </a:r>
            <a:r>
              <a:rPr lang="th-TH" altLang="th-TH" sz="5400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                 พ.ศ. 2562 </a:t>
            </a:r>
            <a:r>
              <a:rPr lang="th-TH" altLang="th-TH" sz="5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และข้อ 175(1)ถึง</a:t>
            </a:r>
            <a:r>
              <a:rPr lang="th-TH" altLang="th-TH" sz="5400" dirty="0" smtClean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(12))</a:t>
            </a:r>
            <a:endParaRPr lang="th-TH" altLang="th-TH" sz="5400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773418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รูปภาพ 8" descr="รูปภาพประกอบด้วย รูปวาด, โต๊ะ&#10;&#10;คำอธิบายที่สร้างโดยอัตโนมัติ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07" t="22337" r="2428" b="64784"/>
          <a:stretch>
            <a:fillRect/>
          </a:stretch>
        </p:blipFill>
        <p:spPr bwMode="auto">
          <a:xfrm>
            <a:off x="5942157" y="373857"/>
            <a:ext cx="6156325" cy="118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Box 1"/>
          <p:cNvSpPr txBox="1">
            <a:spLocks noChangeArrowheads="1"/>
          </p:cNvSpPr>
          <p:nvPr/>
        </p:nvSpPr>
        <p:spPr bwMode="auto">
          <a:xfrm>
            <a:off x="6415448" y="545268"/>
            <a:ext cx="5970515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>
              <a:defRPr/>
            </a:pPr>
            <a:r>
              <a:rPr lang="th-TH" altLang="th-TH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ตัวอย่างการสลักหลังบัตรเสีย</a:t>
            </a:r>
            <a:endParaRPr lang="th-TH" altLang="th-TH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IT๙" pitchFamily="34" charset="-34"/>
              <a:cs typeface="TH SarabunIT๙" pitchFamily="34" charset="-34"/>
            </a:endParaRPr>
          </a:p>
        </p:txBody>
      </p:sp>
      <p:sp>
        <p:nvSpPr>
          <p:cNvPr id="35845" name="ตัวยึดเนื้อหา 2"/>
          <p:cNvSpPr>
            <a:spLocks noGrp="1"/>
          </p:cNvSpPr>
          <p:nvPr>
            <p:ph idx="1"/>
          </p:nvPr>
        </p:nvSpPr>
        <p:spPr>
          <a:xfrm>
            <a:off x="6519863" y="2116138"/>
            <a:ext cx="5453062" cy="4216400"/>
          </a:xfrm>
          <a:prstGeom prst="roundRect">
            <a:avLst>
              <a:gd name="adj" fmla="val 16667"/>
            </a:avLst>
          </a:prstGeom>
          <a:solidFill>
            <a:srgbClr val="FDE7F8"/>
          </a:solidFill>
        </p:spPr>
        <p:txBody>
          <a:bodyPr anchor="ctr">
            <a:normAutofit lnSpcReduction="10000"/>
          </a:bodyPr>
          <a:lstStyle/>
          <a:p>
            <a:pPr marL="0" indent="0" algn="thaiDist"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th-TH" altLang="th-TH" sz="36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กรณีพบ</a:t>
            </a:r>
            <a:r>
              <a:rPr lang="th-TH" altLang="th-TH" sz="36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บัตรปลอม </a:t>
            </a:r>
            <a:r>
              <a:rPr lang="th-TH" altLang="th-TH" sz="36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(ระเบียบ</a:t>
            </a:r>
            <a:r>
              <a:rPr lang="th-TH" altLang="th-TH" sz="3600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ฯ                  ข้อ </a:t>
            </a:r>
            <a:r>
              <a:rPr lang="th-TH" altLang="th-TH" sz="36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175(1) หรือ </a:t>
            </a:r>
            <a:r>
              <a:rPr lang="th-TH" altLang="th-TH" sz="36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บัตรที่มิใช่</a:t>
            </a:r>
            <a:r>
              <a:rPr lang="th-TH" altLang="th-TH" sz="36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บัตร                 ซึ่ง </a:t>
            </a:r>
            <a:r>
              <a:rPr lang="th-TH" altLang="th-TH" sz="3600" b="1" dirty="0" err="1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กปน</a:t>
            </a:r>
            <a:r>
              <a:rPr lang="th-TH" altLang="th-TH" sz="36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มอบ</a:t>
            </a:r>
            <a:r>
              <a:rPr lang="th-TH" altLang="th-TH" sz="36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ให้ </a:t>
            </a:r>
            <a:r>
              <a:rPr lang="th-TH" altLang="th-TH" sz="36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(ระเบียบฯข้อ 175(7</a:t>
            </a:r>
            <a:r>
              <a:rPr lang="th-TH" altLang="th-TH" sz="3600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 </a:t>
            </a:r>
          </a:p>
          <a:p>
            <a:pPr marL="0" indent="0" algn="thaiDist"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th-TH" altLang="th-TH" sz="3600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ให้ </a:t>
            </a:r>
            <a:r>
              <a:rPr lang="th-TH" altLang="th-TH" sz="3600" dirty="0" err="1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กปน</a:t>
            </a:r>
            <a:r>
              <a:rPr lang="th-TH" altLang="th-TH" sz="3600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แยก</a:t>
            </a:r>
            <a:r>
              <a:rPr lang="th-TH" altLang="th-TH" sz="36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บัตรดังกลาวออกไว้ต่างหาก และให้รายงาน </a:t>
            </a:r>
            <a:r>
              <a:rPr lang="th-TH" altLang="th-TH" sz="3600" dirty="0" err="1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ผอ.กต</a:t>
            </a:r>
            <a:r>
              <a:rPr lang="th-TH" altLang="th-TH" sz="36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altLang="th-TH" sz="3600" dirty="0" err="1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อปท</a:t>
            </a:r>
            <a:r>
              <a:rPr lang="th-TH" altLang="th-TH" sz="36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และ </a:t>
            </a:r>
            <a:r>
              <a:rPr lang="th-TH" altLang="th-TH" sz="3600" dirty="0" err="1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ผอ.กต.จว</a:t>
            </a:r>
            <a:r>
              <a:rPr lang="th-TH" altLang="th-TH" sz="36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เพื่อเสนอเรื่องให้ </a:t>
            </a:r>
            <a:r>
              <a:rPr lang="th-TH" altLang="th-TH" sz="3600" dirty="0" err="1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กกต</a:t>
            </a:r>
            <a:r>
              <a:rPr lang="th-TH" altLang="th-TH" sz="36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.พิจารณาดำเนินการ (ระเบียบฯ ข้อ 176)</a:t>
            </a:r>
          </a:p>
        </p:txBody>
      </p:sp>
      <p:grpSp>
        <p:nvGrpSpPr>
          <p:cNvPr id="2" name="Group 386"/>
          <p:cNvGrpSpPr>
            <a:grpSpLocks/>
          </p:cNvGrpSpPr>
          <p:nvPr/>
        </p:nvGrpSpPr>
        <p:grpSpPr bwMode="auto">
          <a:xfrm>
            <a:off x="411717" y="153814"/>
            <a:ext cx="5242959" cy="6619126"/>
            <a:chOff x="3918" y="6164"/>
            <a:chExt cx="5202" cy="5684"/>
          </a:xfrm>
        </p:grpSpPr>
        <p:pic>
          <p:nvPicPr>
            <p:cNvPr id="2337" name="Picture 387" descr="เสีย (2)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80" t="21291" r="9134" b="16907"/>
            <a:stretch>
              <a:fillRect/>
            </a:stretch>
          </p:blipFill>
          <p:spPr bwMode="auto">
            <a:xfrm>
              <a:off x="3918" y="6164"/>
              <a:ext cx="5202" cy="56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 Box 389"/>
            <p:cNvSpPr txBox="1">
              <a:spLocks noChangeArrowheads="1"/>
            </p:cNvSpPr>
            <p:nvPr/>
          </p:nvSpPr>
          <p:spPr bwMode="auto">
            <a:xfrm>
              <a:off x="6393" y="8795"/>
              <a:ext cx="2443" cy="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</a:pPr>
              <a:r>
                <a:rPr kumimoji="0" lang="th-TH" altLang="th-TH" sz="1400" b="1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H SarabunPSK" panose="020B0500040200020003" pitchFamily="34" charset="-34"/>
                  <a:ea typeface="Angsana New" charset="-34"/>
                  <a:cs typeface="TH SarabunPSK" panose="020B0500040200020003" pitchFamily="34" charset="-34"/>
                </a:rPr>
                <a:t>(ด้านหลังบัตรเลือกตั้ง)</a:t>
              </a:r>
              <a:endParaRPr kumimoji="0" lang="th-TH" altLang="th-TH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95644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รูปภาพ 8" descr="รูปภาพประกอบด้วย รูปวาด, โต๊ะ&#10;&#10;คำอธิบายที่สร้างโดยอัตโนมัติ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07" t="22337" r="2428" b="64784"/>
          <a:stretch>
            <a:fillRect/>
          </a:stretch>
        </p:blipFill>
        <p:spPr bwMode="auto">
          <a:xfrm>
            <a:off x="6318250" y="2257425"/>
            <a:ext cx="5724525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Box 1"/>
          <p:cNvSpPr txBox="1">
            <a:spLocks noChangeArrowheads="1"/>
          </p:cNvSpPr>
          <p:nvPr/>
        </p:nvSpPr>
        <p:spPr bwMode="auto">
          <a:xfrm>
            <a:off x="6624638" y="2257425"/>
            <a:ext cx="5568950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>
              <a:defRPr/>
            </a:pPr>
            <a:r>
              <a:rPr lang="th-TH" altLang="th-TH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ตัวอย่าง</a:t>
            </a:r>
          </a:p>
          <a:p>
            <a:pPr algn="ctr">
              <a:defRPr/>
            </a:pPr>
            <a:r>
              <a:rPr lang="th-TH" altLang="th-TH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การทำเครื่องหมายกากบาท(</a:t>
            </a:r>
            <a:r>
              <a:rPr lang="en-US" altLang="th-TH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X</a:t>
            </a:r>
            <a:r>
              <a:rPr lang="th-TH" altLang="th-TH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)</a:t>
            </a:r>
            <a:endParaRPr lang="th-TH" altLang="th-TH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IT๙" pitchFamily="34" charset="-34"/>
              <a:cs typeface="TH SarabunIT๙" pitchFamily="34" charset="-34"/>
            </a:endParaRPr>
          </a:p>
        </p:txBody>
      </p:sp>
      <p:pic>
        <p:nvPicPr>
          <p:cNvPr id="3686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13020675"/>
            <a:ext cx="23399750" cy="3318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3" t="1091" r="273" b="4901"/>
          <a:stretch>
            <a:fillRect/>
          </a:stretch>
        </p:blipFill>
        <p:spPr bwMode="auto">
          <a:xfrm>
            <a:off x="177800" y="982663"/>
            <a:ext cx="6243638" cy="5875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71" name="TextBox 1"/>
          <p:cNvSpPr txBox="1">
            <a:spLocks noChangeArrowheads="1"/>
          </p:cNvSpPr>
          <p:nvPr/>
        </p:nvSpPr>
        <p:spPr bwMode="auto">
          <a:xfrm>
            <a:off x="204788" y="177800"/>
            <a:ext cx="2784475" cy="830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altLang="th-TH" sz="4800" b="1" i="1">
                <a:latin typeface="TH SarabunIT๙" pitchFamily="34" charset="-34"/>
                <a:cs typeface="TH SarabunIT๙" pitchFamily="34" charset="-34"/>
              </a:rPr>
              <a:t>ลักษณะบัตรดี</a:t>
            </a:r>
          </a:p>
        </p:txBody>
      </p:sp>
      <p:sp>
        <p:nvSpPr>
          <p:cNvPr id="36872" name="TextBox 9"/>
          <p:cNvSpPr txBox="1">
            <a:spLocks noChangeArrowheads="1"/>
          </p:cNvSpPr>
          <p:nvPr/>
        </p:nvSpPr>
        <p:spPr bwMode="auto">
          <a:xfrm>
            <a:off x="3398838" y="177800"/>
            <a:ext cx="3022600" cy="830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algn="ctr" eaLnBrk="1" hangingPunct="1"/>
            <a:r>
              <a:rPr lang="th-TH" altLang="th-TH" sz="4800" b="1" i="1">
                <a:latin typeface="TH SarabunIT๙" pitchFamily="34" charset="-34"/>
                <a:cs typeface="TH SarabunIT๙" pitchFamily="34" charset="-34"/>
              </a:rPr>
              <a:t>ลักษณะบัตรเสีย</a:t>
            </a:r>
          </a:p>
        </p:txBody>
      </p:sp>
    </p:spTree>
    <p:extLst>
      <p:ext uri="{BB962C8B-B14F-4D97-AF65-F5344CB8AC3E}">
        <p14:creationId xmlns:p14="http://schemas.microsoft.com/office/powerpoint/2010/main" val="12352267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รูปภาพ 8" descr="รูปภาพประกอบด้วย รูปวาด, โต๊ะ&#10;&#10;คำอธิบายที่สร้างโดยอัตโนมัติ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07" t="22337" r="2428" b="64784"/>
          <a:stretch>
            <a:fillRect/>
          </a:stretch>
        </p:blipFill>
        <p:spPr bwMode="auto">
          <a:xfrm>
            <a:off x="393700" y="369888"/>
            <a:ext cx="10285413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Box 1"/>
          <p:cNvSpPr txBox="1">
            <a:spLocks noChangeArrowheads="1"/>
          </p:cNvSpPr>
          <p:nvPr/>
        </p:nvSpPr>
        <p:spPr bwMode="auto">
          <a:xfrm>
            <a:off x="1576388" y="520210"/>
            <a:ext cx="9102725" cy="1092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>
              <a:defRPr/>
            </a:pPr>
            <a:r>
              <a:rPr lang="th-TH" altLang="th-TH" sz="65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ข้อพึงระวังในการเจาะบัตรเลือกตั้ง</a:t>
            </a:r>
          </a:p>
        </p:txBody>
      </p:sp>
      <p:sp>
        <p:nvSpPr>
          <p:cNvPr id="44037" name="TextBox 2"/>
          <p:cNvSpPr txBox="1">
            <a:spLocks noChangeArrowheads="1"/>
          </p:cNvSpPr>
          <p:nvPr/>
        </p:nvSpPr>
        <p:spPr bwMode="auto">
          <a:xfrm>
            <a:off x="1005104" y="2267932"/>
            <a:ext cx="1033895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Angsana New" pitchFamily="18" charset="-34"/>
              </a:defRPr>
            </a:lvl9pPr>
          </a:lstStyle>
          <a:p>
            <a:pPr eaLnBrk="1" hangingPunct="1">
              <a:buFont typeface="Arial" pitchFamily="34" charset="0"/>
              <a:buNone/>
            </a:pPr>
            <a:r>
              <a:rPr lang="th-TH" altLang="th-TH" sz="4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lang="th-TH" altLang="th-TH" sz="4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. </a:t>
            </a:r>
            <a:r>
              <a:rPr lang="th-TH" altLang="th-TH" sz="4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ไม่เจาะตรงเครื่องหมาย (</a:t>
            </a:r>
            <a:r>
              <a:rPr lang="en-US" altLang="th-TH" sz="4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X</a:t>
            </a:r>
            <a:r>
              <a:rPr lang="en-US" altLang="th-TH" sz="4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) </a:t>
            </a:r>
            <a:r>
              <a:rPr lang="th-TH" altLang="th-TH" sz="4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ให้เจาะตรงมุมบัตรเลือกตั้ง</a:t>
            </a:r>
            <a:endParaRPr lang="en-US" altLang="th-TH" sz="4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eaLnBrk="1" hangingPunct="1">
              <a:buFont typeface="Arial" pitchFamily="34" charset="0"/>
              <a:buNone/>
            </a:pPr>
            <a:r>
              <a:rPr lang="th-TH" altLang="th-TH" sz="4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th-TH" altLang="th-TH" sz="4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. </a:t>
            </a:r>
            <a:r>
              <a:rPr lang="th-TH" altLang="th-TH" sz="4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ให้เจาะก่อนพับ</a:t>
            </a:r>
            <a:r>
              <a:rPr lang="th-TH" altLang="th-TH" sz="48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บัตรเลือกตั้ง</a:t>
            </a:r>
            <a:endParaRPr lang="th-TH" altLang="th-TH" sz="4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4038" name="ตัวยึดเนื้อหา 2"/>
          <p:cNvSpPr>
            <a:spLocks noGrp="1"/>
          </p:cNvSpPr>
          <p:nvPr>
            <p:ph idx="1"/>
          </p:nvPr>
        </p:nvSpPr>
        <p:spPr>
          <a:xfrm>
            <a:off x="393700" y="4171949"/>
            <a:ext cx="11561763" cy="2190750"/>
          </a:xfrm>
          <a:prstGeom prst="roundRect">
            <a:avLst>
              <a:gd name="adj" fmla="val 16667"/>
            </a:avLst>
          </a:prstGeom>
          <a:solidFill>
            <a:srgbClr val="FDE7F8"/>
          </a:solidFill>
        </p:spPr>
        <p:txBody>
          <a:bodyPr anchor="ctr">
            <a:normAutofit lnSpcReduction="10000"/>
          </a:bodyPr>
          <a:lstStyle/>
          <a:p>
            <a:pPr marL="0" indent="0" algn="thaiDist" eaLnBrk="1" hangingPunct="1">
              <a:buFont typeface="Arial" pitchFamily="34" charset="0"/>
              <a:buNone/>
            </a:pPr>
            <a:r>
              <a:rPr lang="th-TH" altLang="th-TH" sz="4400" dirty="0">
                <a:solidFill>
                  <a:schemeClr val="tx1"/>
                </a:solidFill>
                <a:latin typeface="TH SarabunIT๙" pitchFamily="34" charset="-34"/>
                <a:cs typeface="TH SarabunIT๙" pitchFamily="34" charset="-34"/>
              </a:rPr>
              <a:t>        เมื่อกรรมการประจำหน่วยเลือกตั้งได้หยิบบัตรเลือกตั้งออกจากหีบบัตรเลือกตั้งและได้วินิจฉัยและขานบัตรเลือกตั้งหมดแล้ว ให้แสดงต่อบุคคลทั่วไป ที่อยู่ในบริเวณที่เลือกตั้งเห็นได้ว่าเป็นหีบเปล่า โดยการคว่ำหีบบัตรเลือกตั้ง</a:t>
            </a:r>
            <a:endParaRPr lang="th-TH" altLang="th-TH" sz="3600" dirty="0">
              <a:solidFill>
                <a:schemeClr val="tx1"/>
              </a:solidFill>
              <a:latin typeface="TH SarabunIT๙" pitchFamily="34" charset="-34"/>
              <a:cs typeface="TH SarabunIT๙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522272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1" name="Text Box 3"/>
          <p:cNvSpPr txBox="1">
            <a:spLocks noChangeArrowheads="1"/>
          </p:cNvSpPr>
          <p:nvPr/>
        </p:nvSpPr>
        <p:spPr bwMode="auto">
          <a:xfrm>
            <a:off x="405245" y="476721"/>
            <a:ext cx="10713027" cy="6032421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Black" pitchFamily="34" charset="0"/>
                <a:cs typeface="Cordia New" pitchFamily="34" charset="-34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itchFamily="34" charset="0"/>
                <a:cs typeface="Cordia New" pitchFamily="34" charset="-34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itchFamily="34" charset="0"/>
                <a:cs typeface="Cordia New" pitchFamily="34" charset="-34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itchFamily="34" charset="0"/>
                <a:cs typeface="Cordia New" pitchFamily="34" charset="-34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itchFamily="34" charset="0"/>
                <a:cs typeface="Cordia New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Cordia New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Cordia New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Cordia New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Cordia New" pitchFamily="34" charset="-34"/>
              </a:defRPr>
            </a:lvl9pPr>
          </a:lstStyle>
          <a:p>
            <a:pPr algn="ctr">
              <a:defRPr/>
            </a:pPr>
            <a:r>
              <a:rPr lang="th-TH" sz="5000" b="1" dirty="0">
                <a:solidFill>
                  <a:schemeClr val="bg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5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สิ่งที่ต้องพึงระวังในการนับคะแนน </a:t>
            </a:r>
          </a:p>
          <a:p>
            <a:pPr marL="571500" indent="-571500">
              <a:buFont typeface="Wingdings" panose="05000000000000000000" pitchFamily="2" charset="2"/>
              <a:buChar char="q"/>
              <a:defRPr/>
            </a:pPr>
            <a:r>
              <a:rPr lang="th-TH" sz="4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การวางกระดานนับคะแนนแต่ละประเภทใกล้กันมาก</a:t>
            </a:r>
          </a:p>
          <a:p>
            <a:pPr marL="571500" indent="-571500">
              <a:buFont typeface="Wingdings" panose="05000000000000000000" pitchFamily="2" charset="2"/>
              <a:buChar char="q"/>
              <a:defRPr/>
            </a:pPr>
            <a:r>
              <a:rPr lang="th-TH" sz="4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ตั้งกระดานขีดคะแนนห่างไกลจนทำให้ผู้สังเกตการณ์นับคะแนน               มองไม่เห็นเครื่องหมายที่มีการวินิจฉัย</a:t>
            </a:r>
          </a:p>
          <a:p>
            <a:pPr marL="571500" indent="-571500">
              <a:buFont typeface="Wingdings" panose="05000000000000000000" pitchFamily="2" charset="2"/>
              <a:buChar char="q"/>
              <a:defRPr/>
            </a:pPr>
            <a:r>
              <a:rPr lang="th-TH" sz="4200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กปน</a:t>
            </a:r>
            <a:r>
              <a:rPr lang="th-TH" sz="4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. ที่</a:t>
            </a:r>
            <a:r>
              <a:rPr lang="th-TH" sz="4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ทำหน้าที่วินิจฉัยบัตรขาดความชัดเจน/มั่นใจ</a:t>
            </a:r>
          </a:p>
          <a:p>
            <a:pPr marL="571500" indent="-571500">
              <a:buFont typeface="Wingdings" panose="05000000000000000000" pitchFamily="2" charset="2"/>
              <a:buChar char="q"/>
              <a:defRPr/>
            </a:pPr>
            <a:r>
              <a:rPr lang="th-TH" sz="4200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กปน</a:t>
            </a:r>
            <a:r>
              <a:rPr lang="th-TH" sz="4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. ขานคะแนนแล้วไม่โชว์บัตรเลือกตั้งให้ผู้สังเกตการณ์ดู</a:t>
            </a:r>
          </a:p>
          <a:p>
            <a:pPr marL="571500" indent="-571500">
              <a:buFont typeface="Wingdings" panose="05000000000000000000" pitchFamily="2" charset="2"/>
              <a:buChar char="q"/>
              <a:defRPr/>
            </a:pPr>
            <a:r>
              <a:rPr lang="th-TH" sz="4200" b="1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กปน</a:t>
            </a:r>
            <a:r>
              <a:rPr lang="th-TH" sz="4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. ที่ทำหน้าที่ขีดคะแนนไม่ยอมขานทวน</a:t>
            </a:r>
          </a:p>
          <a:p>
            <a:pPr marL="571500" indent="-571500">
              <a:buFont typeface="Wingdings" panose="05000000000000000000" pitchFamily="2" charset="2"/>
              <a:buChar char="q"/>
              <a:defRPr/>
            </a:pPr>
            <a:r>
              <a:rPr lang="th-TH" sz="4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สถานที่นับคะแนนแสงสว่างไม่เพียงพอ</a:t>
            </a:r>
          </a:p>
          <a:p>
            <a:pPr marL="571500" indent="-571500">
              <a:buFont typeface="Wingdings" panose="05000000000000000000" pitchFamily="2" charset="2"/>
              <a:buChar char="q"/>
              <a:defRPr/>
            </a:pPr>
            <a:r>
              <a:rPr lang="th-TH" sz="42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กรณีมีการทักท้วง/คัดค้านแล้วไม่ประชุมวินิจฉัย </a:t>
            </a:r>
            <a:endParaRPr lang="th-TH" sz="4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8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9845" y="0"/>
            <a:ext cx="1002155" cy="1078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370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/>
          </p:cNvSpPr>
          <p:nvPr>
            <p:ph type="title" idx="4294967295"/>
          </p:nvPr>
        </p:nvSpPr>
        <p:spPr>
          <a:xfrm>
            <a:off x="374073" y="332656"/>
            <a:ext cx="10671463" cy="6048672"/>
          </a:xfrm>
          <a:solidFill>
            <a:schemeClr val="bg1"/>
          </a:solidFill>
          <a:ln w="142875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>
              <a:defRPr/>
            </a:pPr>
            <a:r>
              <a:rPr lang="th-TH" sz="45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sz="1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1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5500" b="1" u="sng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กรณีจำนวนผู้มาใช้สิทธิไม่ตรงกับจำนวนบัตรที่ใช้ไป </a:t>
            </a:r>
            <a:r>
              <a:rPr lang="th-TH" sz="4500" b="1" u="sng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sz="4500" b="1" u="sng" dirty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4500" b="1" dirty="0" smtClean="0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45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ให้ </a:t>
            </a:r>
            <a:r>
              <a:rPr lang="th-TH" sz="45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กปน</a:t>
            </a:r>
            <a:r>
              <a:rPr lang="th-TH" sz="45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 ตรวจสอบ... หาก</a:t>
            </a:r>
            <a:r>
              <a:rPr lang="th-TH" sz="45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ยังไม่</a:t>
            </a:r>
            <a:r>
              <a:rPr lang="th-TH" sz="45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ตรงกันอีกให้รายงานพร้อมเหตุผล  </a:t>
            </a:r>
            <a:br>
              <a:rPr lang="th-TH" sz="45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45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45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ต่อ </a:t>
            </a:r>
            <a:r>
              <a:rPr lang="th-TH" sz="45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กกต</a:t>
            </a:r>
            <a:r>
              <a:rPr lang="th-TH" sz="45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 เพื่อสั่งให้มีการนับคะแนนใหม่หรือสั่งให้ออกเสียง</a:t>
            </a:r>
            <a:br>
              <a:rPr lang="th-TH" sz="45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45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45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ลงคะแนนให้ในหน่วยเลือกตั้งนั้น </a:t>
            </a:r>
            <a:br>
              <a:rPr lang="th-TH" sz="45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45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45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ให้ปิดประกาศรายงานผลการนับคะแนน พร้อมทั้งแจ้งให้ </a:t>
            </a:r>
            <a:br>
              <a:rPr lang="th-TH" sz="45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45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45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ผอ.กต.ทถ</a:t>
            </a:r>
            <a:r>
              <a:rPr lang="th-TH" sz="45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 ทราบ และนำส่งหีบบัตรพร้อมวัสดุ อุปกรณ์ให้กับ </a:t>
            </a:r>
            <a:br>
              <a:rPr lang="th-TH" sz="45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45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45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กกต</a:t>
            </a:r>
            <a:r>
              <a:rPr lang="th-TH" sz="45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sz="45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อปท</a:t>
            </a:r>
            <a:r>
              <a:rPr lang="th-TH" sz="45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 หรือผู้ที่ </a:t>
            </a:r>
            <a:r>
              <a:rPr lang="th-TH" sz="45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กกต</a:t>
            </a:r>
            <a:r>
              <a:rPr lang="th-TH" sz="45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sz="45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อปท</a:t>
            </a:r>
            <a:r>
              <a:rPr lang="th-TH" sz="45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 มอบหมาย</a:t>
            </a:r>
            <a:endParaRPr lang="th-TH" sz="45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9845" y="121779"/>
            <a:ext cx="1002155" cy="1078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630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5026" y="3880684"/>
            <a:ext cx="4747051" cy="2781386"/>
          </a:xfrm>
          <a:prstGeom prst="rect">
            <a:avLst/>
          </a:prstGeom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88862" y="234542"/>
            <a:ext cx="11523518" cy="3554819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Black" pitchFamily="34" charset="0"/>
                <a:cs typeface="Cordia New" pitchFamily="34" charset="-34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itchFamily="34" charset="0"/>
                <a:cs typeface="Cordia New" pitchFamily="34" charset="-34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itchFamily="34" charset="0"/>
                <a:cs typeface="Cordia New" pitchFamily="34" charset="-34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itchFamily="34" charset="0"/>
                <a:cs typeface="Cordia New" pitchFamily="34" charset="-34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itchFamily="34" charset="0"/>
                <a:cs typeface="Cordia New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Cordia New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Cordia New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Cordia New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Cordia New" pitchFamily="34" charset="-34"/>
              </a:defRPr>
            </a:lvl9pPr>
          </a:lstStyle>
          <a:p>
            <a:pPr algn="ctr">
              <a:defRPr/>
            </a:pPr>
            <a:r>
              <a:rPr lang="th-TH" sz="3400" dirty="0">
                <a:solidFill>
                  <a:schemeClr val="bg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2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วิธีการตรวจสอบความถูกต้องกรณีผลการนับ</a:t>
            </a:r>
            <a:r>
              <a:rPr lang="th-TH" sz="32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คะแนนไม่</a:t>
            </a:r>
            <a:r>
              <a:rPr lang="th-TH" sz="32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ตรงกับบัตรที่ใช้ไป</a:t>
            </a:r>
            <a:r>
              <a:rPr lang="th-TH" sz="3200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  <a:p>
            <a:pPr>
              <a:defRPr/>
            </a:pPr>
            <a:r>
              <a:rPr lang="th-TH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1. นับจำนวนบัตรเลือกตั้งใน</a:t>
            </a:r>
            <a:r>
              <a:rPr lang="th-TH" sz="31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ตระกร้า</a:t>
            </a:r>
            <a:r>
              <a:rPr lang="th-TH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บัตรดี </a:t>
            </a:r>
            <a:r>
              <a:rPr lang="th-TH" sz="31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(มิต้องคลี่บัตร)</a:t>
            </a:r>
          </a:p>
          <a:p>
            <a:pPr>
              <a:defRPr/>
            </a:pPr>
            <a:r>
              <a:rPr lang="th-TH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2. นับจำนวนบัตรเลือกตั้งใน</a:t>
            </a:r>
            <a:r>
              <a:rPr lang="th-TH" sz="31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ตระกร้า</a:t>
            </a:r>
            <a:r>
              <a:rPr lang="th-TH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บัตรเสีย </a:t>
            </a:r>
            <a:r>
              <a:rPr lang="th-TH" sz="31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(มิต้องคลี่บัตร)</a:t>
            </a:r>
          </a:p>
          <a:p>
            <a:pPr>
              <a:defRPr/>
            </a:pPr>
            <a:r>
              <a:rPr lang="th-TH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3. นับ</a:t>
            </a:r>
            <a:r>
              <a:rPr lang="th-TH" sz="3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จำนวนบัตรเลือกตั้งใน</a:t>
            </a:r>
            <a:r>
              <a:rPr lang="th-TH" sz="31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ตระกร้า</a:t>
            </a:r>
            <a:r>
              <a:rPr lang="th-TH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“บัตรไม่เลือกผู้สมัครผู้ใด” </a:t>
            </a:r>
            <a:r>
              <a:rPr lang="th-TH" sz="31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th-TH" sz="31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มิต้องคลี่บัตร)</a:t>
            </a:r>
            <a:endParaRPr lang="en-US" sz="31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defRPr/>
            </a:pPr>
            <a:r>
              <a:rPr lang="th-TH" sz="31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หากไม่ถูกต้องให้ดำเนินการแก้ไขให้ถูกต้อง พร้อมทั้งบันทึก</a:t>
            </a:r>
            <a:r>
              <a:rPr lang="th-TH" sz="31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ใน </a:t>
            </a:r>
            <a:r>
              <a:rPr lang="th-TH" sz="31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ส.ถ</a:t>
            </a:r>
            <a:r>
              <a:rPr lang="th-TH" sz="31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./</a:t>
            </a:r>
            <a:r>
              <a:rPr lang="th-TH" sz="31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ผ.ถ</a:t>
            </a:r>
            <a:r>
              <a:rPr lang="th-TH" sz="31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 5/3 และ</a:t>
            </a:r>
            <a:r>
              <a:rPr lang="th-TH" sz="31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ลงลายมือชื่อและให้</a:t>
            </a:r>
            <a:r>
              <a:rPr lang="th-TH" sz="31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พยาน                     ลง</a:t>
            </a:r>
            <a:r>
              <a:rPr lang="th-TH" sz="31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ลายมือชื่อเป็นหลักฐาน (ให้กระทำการด้วยความโปร่งใส)</a:t>
            </a:r>
          </a:p>
          <a:p>
            <a:pPr algn="ctr">
              <a:defRPr/>
            </a:pPr>
            <a:r>
              <a:rPr lang="th-TH" sz="3600" b="1" u="sng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ห้ามมิให้ดำเนินการนับคะแนนใหม่โดยเด็ดขาด</a:t>
            </a:r>
            <a:r>
              <a:rPr lang="th-TH" sz="3600" b="1" u="sng" dirty="0" smtClean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..</a:t>
            </a:r>
            <a:r>
              <a:rPr lang="en-US" sz="3600" b="1" u="sng" dirty="0" smtClean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!!!!</a:t>
            </a:r>
            <a:r>
              <a:rPr lang="en-US" sz="3600" b="1" dirty="0" smtClean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!</a:t>
            </a:r>
            <a:endParaRPr lang="th-TH" sz="3600" b="1" dirty="0">
              <a:solidFill>
                <a:srgbClr val="C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" name="วงรี 1"/>
          <p:cNvSpPr/>
          <p:nvPr/>
        </p:nvSpPr>
        <p:spPr>
          <a:xfrm>
            <a:off x="5361709" y="4229100"/>
            <a:ext cx="862446" cy="10910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06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/>
          <p:cNvSpPr/>
          <p:nvPr/>
        </p:nvSpPr>
        <p:spPr>
          <a:xfrm>
            <a:off x="266700" y="194395"/>
            <a:ext cx="11599862" cy="3338512"/>
          </a:xfrm>
          <a:prstGeom prst="rect">
            <a:avLst/>
          </a:prstGeom>
          <a:solidFill>
            <a:srgbClr val="FDE7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21748" y="324427"/>
            <a:ext cx="10722552" cy="120073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defRPr/>
            </a:pPr>
            <a:r>
              <a:rPr lang="th-TH" sz="7000" b="1" dirty="0">
                <a:solidFill>
                  <a:srgbClr val="0000FF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บัตรดี + บัตรเสีย + บัตรไม่เลือกผู้สมัครผู้ใด </a:t>
            </a:r>
            <a:r>
              <a:rPr lang="en-US" sz="7000" b="1" dirty="0">
                <a:solidFill>
                  <a:srgbClr val="0000FF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</a:t>
            </a:r>
            <a:endParaRPr lang="th-TH" sz="7000" b="1" dirty="0">
              <a:solidFill>
                <a:srgbClr val="0000FF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5" name="เท่ากับ 4"/>
          <p:cNvSpPr/>
          <p:nvPr/>
        </p:nvSpPr>
        <p:spPr>
          <a:xfrm>
            <a:off x="4831916" y="1383288"/>
            <a:ext cx="1255712" cy="1039812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>
              <a:solidFill>
                <a:schemeClr val="tx1"/>
              </a:solidFill>
            </a:endParaRPr>
          </a:p>
        </p:txBody>
      </p:sp>
      <p:pic>
        <p:nvPicPr>
          <p:cNvPr id="49158" name="Picture 10" descr="E:\งานปี 64\เลือกตั้งอบจ.64\ไฟล์รูป\1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"/>
          <a:stretch>
            <a:fillRect/>
          </a:stretch>
        </p:blipFill>
        <p:spPr bwMode="auto">
          <a:xfrm>
            <a:off x="3727450" y="3688772"/>
            <a:ext cx="4678363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ชื่อเรื่อง 1"/>
          <p:cNvSpPr txBox="1">
            <a:spLocks/>
          </p:cNvSpPr>
          <p:nvPr/>
        </p:nvSpPr>
        <p:spPr>
          <a:xfrm>
            <a:off x="990165" y="2542454"/>
            <a:ext cx="8939213" cy="915988"/>
          </a:xfrm>
          <a:prstGeom prst="rect">
            <a:avLst/>
          </a:prstGeom>
        </p:spPr>
        <p:txBody>
          <a:bodyPr anchor="b"/>
          <a:lstStyle>
            <a:lvl1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  <a:cs typeface="DilleniaUPC" pitchFamily="18" charset="-34"/>
              </a:defRPr>
            </a:lvl2pPr>
            <a:lvl3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  <a:cs typeface="DilleniaUPC" pitchFamily="18" charset="-34"/>
              </a:defRPr>
            </a:lvl3pPr>
            <a:lvl4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  <a:cs typeface="DilleniaUPC" pitchFamily="18" charset="-34"/>
              </a:defRPr>
            </a:lvl4pPr>
            <a:lvl5pPr algn="ctr" rtl="0" eaLnBrk="0" fontAlgn="base" hangingPunct="0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  <a:cs typeface="DilleniaUPC" pitchFamily="18" charset="-34"/>
              </a:defRPr>
            </a:lvl5pPr>
            <a:lvl6pPr marL="4572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  <a:cs typeface="DilleniaUPC" pitchFamily="18" charset="-34"/>
              </a:defRPr>
            </a:lvl6pPr>
            <a:lvl7pPr marL="9144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  <a:cs typeface="DilleniaUPC" pitchFamily="18" charset="-34"/>
              </a:defRPr>
            </a:lvl7pPr>
            <a:lvl8pPr marL="13716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  <a:cs typeface="DilleniaUPC" pitchFamily="18" charset="-34"/>
              </a:defRPr>
            </a:lvl8pPr>
            <a:lvl9pPr marL="1828800" algn="ctr" rtl="0" fontAlgn="base">
              <a:lnSpc>
                <a:spcPts val="58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Palatino Linotype" pitchFamily="18" charset="0"/>
                <a:cs typeface="DilleniaUPC" pitchFamily="18" charset="-34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th-TH" sz="7000" b="1" dirty="0">
                <a:solidFill>
                  <a:srgbClr val="0000FF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ผู้มาแสดงตนขอใช้สิทธิเลือกตั้ง </a:t>
            </a:r>
            <a:r>
              <a:rPr lang="en-US" sz="7000" b="1" dirty="0">
                <a:solidFill>
                  <a:srgbClr val="0000FF"/>
                </a:solidFill>
                <a:latin typeface="TH SarabunIT๙" panose="020B0500040200020003" pitchFamily="34" charset="-34"/>
                <a:cs typeface="TH SarabunIT๙" panose="020B0500040200020003" pitchFamily="34" charset="-34"/>
              </a:rPr>
              <a:t> </a:t>
            </a:r>
            <a:endParaRPr lang="th-TH" sz="7000" b="1" dirty="0">
              <a:solidFill>
                <a:srgbClr val="0000FF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38377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รูปภาพ 10" descr="logo_ect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71239" y="0"/>
            <a:ext cx="1220761" cy="1181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</p:pic>
      <p:sp>
        <p:nvSpPr>
          <p:cNvPr id="187395" name="AutoShape 4"/>
          <p:cNvSpPr>
            <a:spLocks noChangeArrowheads="1"/>
          </p:cNvSpPr>
          <p:nvPr/>
        </p:nvSpPr>
        <p:spPr bwMode="grayWhite">
          <a:xfrm>
            <a:off x="3714917" y="2576216"/>
            <a:ext cx="3274499" cy="269398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762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th-TH" sz="32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กปน</a:t>
            </a:r>
            <a:r>
              <a:rPr lang="th-TH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 </a:t>
            </a:r>
            <a:r>
              <a:rPr lang="th-TH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4 คน</a:t>
            </a:r>
            <a:endParaRPr lang="th-TH" sz="3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eaLnBrk="1" hangingPunct="1">
              <a:defRPr/>
            </a:pPr>
            <a:endParaRPr lang="th-TH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 eaLnBrk="1" hangingPunct="1">
              <a:defRPr/>
            </a:pPr>
            <a:r>
              <a:rPr lang="th-TH" sz="3600" b="1" u="sng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นับบัตรผู้บริหารท้องถิ่น</a:t>
            </a:r>
            <a:endParaRPr lang="th-TH" sz="3600" b="1" u="sng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eaLnBrk="1" hangingPunct="1">
              <a:defRPr/>
            </a:pPr>
            <a:r>
              <a:rPr lang="th-TH" sz="2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   </a:t>
            </a:r>
          </a:p>
        </p:txBody>
      </p:sp>
      <p:sp>
        <p:nvSpPr>
          <p:cNvPr id="783366" name="AutoShape 6"/>
          <p:cNvSpPr>
            <a:spLocks noChangeAspect="1" noChangeArrowheads="1" noTextEdit="1"/>
          </p:cNvSpPr>
          <p:nvPr/>
        </p:nvSpPr>
        <p:spPr bwMode="gray">
          <a:xfrm>
            <a:off x="4818065" y="3465513"/>
            <a:ext cx="909637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th-TH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83368" name="AutoShape 8"/>
          <p:cNvSpPr>
            <a:spLocks noChangeAspect="1" noChangeArrowheads="1" noTextEdit="1"/>
          </p:cNvSpPr>
          <p:nvPr/>
        </p:nvSpPr>
        <p:spPr bwMode="gray">
          <a:xfrm flipH="1">
            <a:off x="6464300" y="3465513"/>
            <a:ext cx="909638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th-TH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54983" name="Rectangle 20"/>
          <p:cNvSpPr>
            <a:spLocks noChangeArrowheads="1"/>
          </p:cNvSpPr>
          <p:nvPr/>
        </p:nvSpPr>
        <p:spPr bwMode="auto">
          <a:xfrm>
            <a:off x="2855915" y="1016000"/>
            <a:ext cx="60483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th-TH" altLang="th-TH" sz="560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</p:txBody>
      </p:sp>
      <p:sp>
        <p:nvSpPr>
          <p:cNvPr id="783387" name="AutoShape 27"/>
          <p:cNvSpPr>
            <a:spLocks noChangeArrowheads="1"/>
          </p:cNvSpPr>
          <p:nvPr/>
        </p:nvSpPr>
        <p:spPr bwMode="gray">
          <a:xfrm>
            <a:off x="3107406" y="311614"/>
            <a:ext cx="5256213" cy="1160557"/>
          </a:xfrm>
          <a:prstGeom prst="roundRect">
            <a:avLst>
              <a:gd name="adj" fmla="val 50000"/>
            </a:avLst>
          </a:prstGeom>
          <a:solidFill>
            <a:schemeClr val="tx2"/>
          </a:solidFill>
          <a:ln w="57150" algn="ctr">
            <a:solidFill>
              <a:srgbClr val="0000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th-TH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88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การนับคะแนน</a:t>
            </a:r>
            <a:endParaRPr lang="en-US" sz="8800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87403" name="Rectangle 3"/>
          <p:cNvSpPr>
            <a:spLocks noChangeArrowheads="1"/>
          </p:cNvSpPr>
          <p:nvPr/>
        </p:nvSpPr>
        <p:spPr bwMode="auto">
          <a:xfrm>
            <a:off x="2597808" y="5651365"/>
            <a:ext cx="7503977" cy="769441"/>
          </a:xfrm>
          <a:prstGeom prst="rect">
            <a:avLst/>
          </a:prstGeom>
          <a:solidFill>
            <a:schemeClr val="tx2"/>
          </a:solidFill>
          <a:ln w="76200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th-TH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itchFamily="34" charset="-34"/>
              </a:rPr>
              <a:t>โดยมีประธาน </a:t>
            </a:r>
            <a:r>
              <a:rPr lang="th-TH" sz="4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กปน</a:t>
            </a:r>
            <a:r>
              <a:rPr lang="th-TH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. เป็นกำกับ</a:t>
            </a:r>
            <a:r>
              <a:rPr lang="th-TH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ดูแลการนับคะแนน</a:t>
            </a:r>
            <a:endParaRPr lang="th-TH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13" name="Picture 41" descr="BD09232_">
            <a:extLst>
              <a:ext uri="{FF2B5EF4-FFF2-40B4-BE49-F238E27FC236}">
                <a16:creationId xmlns="" xmlns:a16="http://schemas.microsoft.com/office/drawing/2014/main" id="{C1F2461F-56E5-49E1-A56A-CCF23991C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225" y="1838845"/>
            <a:ext cx="404226" cy="5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1" descr="BD09232_">
            <a:extLst>
              <a:ext uri="{FF2B5EF4-FFF2-40B4-BE49-F238E27FC236}">
                <a16:creationId xmlns="" xmlns:a16="http://schemas.microsoft.com/office/drawing/2014/main" id="{C1F2461F-56E5-49E1-A56A-CCF23991C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692" y="1819413"/>
            <a:ext cx="404226" cy="5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1" descr="BD09232_">
            <a:extLst>
              <a:ext uri="{FF2B5EF4-FFF2-40B4-BE49-F238E27FC236}">
                <a16:creationId xmlns="" xmlns:a16="http://schemas.microsoft.com/office/drawing/2014/main" id="{C1F2461F-56E5-49E1-A56A-CCF23991C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400" y="1833145"/>
            <a:ext cx="404226" cy="5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1" descr="BD09232_">
            <a:extLst>
              <a:ext uri="{FF2B5EF4-FFF2-40B4-BE49-F238E27FC236}">
                <a16:creationId xmlns="" xmlns:a16="http://schemas.microsoft.com/office/drawing/2014/main" id="{C1F2461F-56E5-49E1-A56A-CCF23991C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365" y="1833145"/>
            <a:ext cx="404226" cy="5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 descr="man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1131" y="2205316"/>
            <a:ext cx="1072127" cy="273630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224731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833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833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833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48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87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395" grpId="0" animBg="1"/>
      <p:bldP spid="78338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ChangeArrowheads="1"/>
          </p:cNvSpPr>
          <p:nvPr/>
        </p:nvSpPr>
        <p:spPr bwMode="auto">
          <a:xfrm>
            <a:off x="2469664" y="185521"/>
            <a:ext cx="7526391" cy="913396"/>
          </a:xfrm>
          <a:prstGeom prst="rect">
            <a:avLst/>
          </a:prstGeom>
          <a:solidFill>
            <a:srgbClr val="FFFF00"/>
          </a:solidFill>
          <a:ln w="76200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th-TH" sz="4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สิ่ง</a:t>
            </a:r>
            <a:r>
              <a:rPr lang="th-TH" sz="4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ที่ </a:t>
            </a:r>
            <a:r>
              <a:rPr lang="th-TH" sz="44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กปน</a:t>
            </a:r>
            <a:r>
              <a:rPr lang="th-TH" sz="4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. ต้องทำหลัง</a:t>
            </a:r>
            <a:r>
              <a:rPr lang="th-TH" sz="44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เสร็จสิ้นการนับคะแนน</a:t>
            </a:r>
          </a:p>
        </p:txBody>
      </p:sp>
      <p:sp>
        <p:nvSpPr>
          <p:cNvPr id="605187" name="Text Box 3"/>
          <p:cNvSpPr txBox="1">
            <a:spLocks noChangeArrowheads="1"/>
          </p:cNvSpPr>
          <p:nvPr/>
        </p:nvSpPr>
        <p:spPr bwMode="auto">
          <a:xfrm>
            <a:off x="623455" y="2469020"/>
            <a:ext cx="10467837" cy="410881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Black" pitchFamily="34" charset="0"/>
                <a:cs typeface="Cordia New" pitchFamily="34" charset="-34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itchFamily="34" charset="0"/>
                <a:cs typeface="Cordia New" pitchFamily="34" charset="-34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itchFamily="34" charset="0"/>
                <a:cs typeface="Cordia New" pitchFamily="34" charset="-34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itchFamily="34" charset="0"/>
                <a:cs typeface="Cordia New" pitchFamily="34" charset="-34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itchFamily="34" charset="0"/>
                <a:cs typeface="Cordia New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Cordia New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Cordia New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Cordia New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Cordia New" pitchFamily="34" charset="-34"/>
              </a:defRPr>
            </a:lvl9pPr>
          </a:lstStyle>
          <a:p>
            <a:pPr algn="ctr">
              <a:defRPr/>
            </a:pPr>
            <a:r>
              <a:rPr lang="th-TH" sz="4500" b="1" u="sng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(6 ทำ)</a:t>
            </a:r>
          </a:p>
          <a:p>
            <a:pPr>
              <a:defRPr/>
            </a:pPr>
            <a:r>
              <a:rPr lang="th-TH" sz="3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1. ทำแบบขีดคะแนน </a:t>
            </a:r>
            <a:r>
              <a:rPr lang="th-TH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th-TH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ผ.ถ</a:t>
            </a:r>
            <a:r>
              <a:rPr lang="th-TH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 5/6)</a:t>
            </a:r>
            <a:endParaRPr lang="th-TH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defRPr/>
            </a:pPr>
            <a:r>
              <a:rPr lang="th-TH" sz="3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2. ทำถุงวัสดุใสชั้นใน </a:t>
            </a:r>
            <a:r>
              <a:rPr lang="th-TH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th-TH" sz="3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บัตรดี</a:t>
            </a:r>
            <a:r>
              <a:rPr lang="th-TH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/บัตรเสีย/</a:t>
            </a:r>
            <a:r>
              <a:rPr lang="th-TH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บัตรไม่เลือกผู้สมัครผู้ใด</a:t>
            </a:r>
            <a:r>
              <a:rPr lang="th-TH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) </a:t>
            </a:r>
            <a:br>
              <a:rPr lang="th-TH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  <a:r>
              <a:rPr lang="th-TH" sz="3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 ทำรายงานผลการนับคะแนน </a:t>
            </a:r>
            <a:r>
              <a:rPr lang="th-TH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th-TH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ผ.ถ</a:t>
            </a:r>
            <a:r>
              <a:rPr lang="th-TH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 5/7) </a:t>
            </a:r>
            <a:r>
              <a:rPr lang="th-TH" sz="3600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ประเภทละ</a:t>
            </a:r>
            <a:r>
              <a:rPr lang="th-TH" sz="3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th-TH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  <a:r>
              <a:rPr lang="th-TH" sz="3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ชุด</a:t>
            </a:r>
          </a:p>
          <a:p>
            <a:pPr>
              <a:defRPr/>
            </a:pPr>
            <a:r>
              <a:rPr lang="th-TH" sz="3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4. ทำบันทึกข้อมูลจำนวนบัตร </a:t>
            </a:r>
            <a:r>
              <a:rPr lang="th-TH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th-TH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ผ.ถ</a:t>
            </a:r>
            <a:r>
              <a:rPr lang="th-TH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 5/16)</a:t>
            </a:r>
            <a:r>
              <a:rPr lang="th-TH" sz="36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th-TH" sz="3600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ประเภทละ</a:t>
            </a:r>
            <a:r>
              <a:rPr lang="th-TH" sz="3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th-TH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th-TH" sz="3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 ชุด</a:t>
            </a:r>
          </a:p>
          <a:p>
            <a:pPr>
              <a:defRPr/>
            </a:pPr>
            <a:r>
              <a:rPr lang="th-TH" sz="3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5. ทำถุงวัสดุใสชั้นนอก </a:t>
            </a:r>
            <a:r>
              <a:rPr lang="th-TH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(แบบขีดคะแนน ถุงวัสดุใสชั้นใน และเอกสาร ตาม 3. และ 4.) </a:t>
            </a:r>
          </a:p>
          <a:p>
            <a:pPr>
              <a:defRPr/>
            </a:pPr>
            <a:r>
              <a:rPr lang="th-TH" sz="3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6. ทำรายงานการส่งหีบบัตร </a:t>
            </a:r>
            <a:r>
              <a:rPr lang="th-TH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th-TH" sz="36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ผ.ถ</a:t>
            </a:r>
            <a:r>
              <a:rPr lang="th-TH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 </a:t>
            </a:r>
            <a:r>
              <a:rPr lang="th-TH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5/10)</a:t>
            </a:r>
            <a:r>
              <a:rPr lang="th-TH" sz="36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จำนวน  </a:t>
            </a:r>
            <a:r>
              <a:rPr lang="th-TH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2 </a:t>
            </a:r>
            <a:r>
              <a:rPr lang="th-TH" sz="3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ชุด  </a:t>
            </a:r>
          </a:p>
        </p:txBody>
      </p:sp>
      <p:pic>
        <p:nvPicPr>
          <p:cNvPr id="348165" name="Picture 11" descr="judge_jody_listening__a_h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0" y="0"/>
            <a:ext cx="2031891" cy="1176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008950" y="1361084"/>
            <a:ext cx="3696846" cy="923330"/>
          </a:xfrm>
          <a:prstGeom prst="rect">
            <a:avLst/>
          </a:prstGeom>
          <a:solidFill>
            <a:srgbClr val="006600"/>
          </a:solidFill>
        </p:spPr>
        <p:txBody>
          <a:bodyPr wrap="none">
            <a:spAutoFit/>
          </a:bodyPr>
          <a:lstStyle/>
          <a:p>
            <a:r>
              <a:rPr lang="th-TH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(6 ทำ </a:t>
            </a:r>
            <a:r>
              <a:rPr 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 </a:t>
            </a:r>
            <a:r>
              <a:rPr lang="th-TH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ปิด 7 ไป)</a:t>
            </a:r>
            <a:endParaRPr lang="th-TH" sz="54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8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9845" y="0"/>
            <a:ext cx="1002155" cy="1078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897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605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605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คำบรรยายภาพแบบลูกศรลง 4"/>
          <p:cNvSpPr/>
          <p:nvPr/>
        </p:nvSpPr>
        <p:spPr bwMode="auto">
          <a:xfrm>
            <a:off x="3169805" y="1037647"/>
            <a:ext cx="5329238" cy="4464050"/>
          </a:xfrm>
          <a:prstGeom prst="downArrowCallout">
            <a:avLst/>
          </a:prstGeom>
          <a:solidFill>
            <a:srgbClr val="CC00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th-TH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lang="en-US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ทำแบบขีดคะแนน </a:t>
            </a:r>
            <a:r>
              <a:rPr lang="th-TH" sz="4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th-TH" sz="45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ผ.ถ</a:t>
            </a:r>
            <a:r>
              <a:rPr lang="th-TH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 5/6)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5034" y="155681"/>
            <a:ext cx="1002155" cy="1078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87746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039" y="293277"/>
            <a:ext cx="6881966" cy="4590450"/>
          </a:xfrm>
          <a:prstGeom prst="rect">
            <a:avLst/>
          </a:prstGeom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90133" y="5102130"/>
            <a:ext cx="11377096" cy="1438855"/>
          </a:xfrm>
          <a:prstGeom prst="rect">
            <a:avLst/>
          </a:prstGeom>
          <a:solidFill>
            <a:srgbClr val="C00000"/>
          </a:solidFill>
          <a:ln w="762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  <a:cs typeface="Angsana New" panose="02020603050405020304" pitchFamily="18" charset="-34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th-TH" altLang="th-TH" sz="35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ตรวจเช็คความถูกต้องของคะแนน </a:t>
            </a:r>
            <a:endParaRPr lang="th-TH" altLang="th-TH" sz="3500" b="1" dirty="0" smtClean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th-TH" altLang="th-TH" sz="3500" b="1" u="sng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บัตร</a:t>
            </a:r>
            <a:r>
              <a:rPr lang="th-TH" altLang="th-TH" sz="3500" b="1" u="sng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ดี+บัตรเสีย+บัตรไม่เลือกผู้สมัครผู้ใด</a:t>
            </a:r>
            <a:r>
              <a:rPr lang="th-TH" altLang="th-TH" sz="35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altLang="th-TH" sz="35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= </a:t>
            </a:r>
            <a:r>
              <a:rPr lang="th-TH" altLang="th-TH" sz="35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จำนวนบัตรที่ใช้ในการลงคะแนน (ผู้มาใช้สิทธิฯ</a:t>
            </a:r>
            <a:r>
              <a:rPr lang="th-TH" altLang="th-TH" sz="35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th-TH" altLang="th-TH" sz="35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5792" y="75068"/>
            <a:ext cx="1002155" cy="1078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9127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255" y="212965"/>
            <a:ext cx="8802328" cy="5868219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674324" y="5594530"/>
            <a:ext cx="8785225" cy="1077218"/>
          </a:xfrm>
          <a:prstGeom prst="rect">
            <a:avLst/>
          </a:prstGeom>
          <a:solidFill>
            <a:schemeClr val="tx2"/>
          </a:solidFill>
          <a:ln w="76200">
            <a:solidFill>
              <a:srgbClr val="FF00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marL="533400" indent="-533400" eaLnBrk="0" hangingPunct="0">
              <a:defRPr sz="2400">
                <a:solidFill>
                  <a:schemeClr val="tx1"/>
                </a:solidFill>
                <a:latin typeface="Arial Black" pitchFamily="34" charset="0"/>
                <a:cs typeface="Cordia New" pitchFamily="34" charset="-34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itchFamily="34" charset="0"/>
                <a:cs typeface="Cordia New" pitchFamily="34" charset="-34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itchFamily="34" charset="0"/>
                <a:cs typeface="Cordia New" pitchFamily="34" charset="-34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itchFamily="34" charset="0"/>
                <a:cs typeface="Cordia New" pitchFamily="34" charset="-34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itchFamily="34" charset="0"/>
                <a:cs typeface="Cordia New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Cordia New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Cordia New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Cordia New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Cordia New" pitchFamily="34" charset="-34"/>
              </a:defRPr>
            </a:lvl9pPr>
          </a:lstStyle>
          <a:p>
            <a:pPr algn="ctr">
              <a:defRPr/>
            </a:pP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แกะแบบขีดคะแนน </a:t>
            </a:r>
            <a:r>
              <a:rPr lang="th-TH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th-TH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ผ.ถ</a:t>
            </a:r>
            <a:r>
              <a:rPr lang="th-TH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 5/6)</a:t>
            </a: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ออกมาพับสี่เหลี่ยมใส่ถุงวัสดุใส (ชั้นนอก) แยกบรรจุตามประเภท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3794" y="90606"/>
            <a:ext cx="1002155" cy="1078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61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คำบรรยายภาพแบบลูกศรลง 4"/>
          <p:cNvSpPr/>
          <p:nvPr/>
        </p:nvSpPr>
        <p:spPr bwMode="auto">
          <a:xfrm>
            <a:off x="3080598" y="754953"/>
            <a:ext cx="5833318" cy="5417247"/>
          </a:xfrm>
          <a:prstGeom prst="downArrowCallout">
            <a:avLst/>
          </a:prstGeom>
          <a:solidFill>
            <a:srgbClr val="CC00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th-TH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en-US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ทำถุงวัสดุใส </a:t>
            </a:r>
          </a:p>
          <a:p>
            <a:pPr algn="ctr">
              <a:defRPr/>
            </a:pPr>
            <a:r>
              <a:rPr lang="th-TH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(ถุงชั้นใน)</a:t>
            </a:r>
          </a:p>
          <a:p>
            <a:pPr algn="ctr">
              <a:defRPr/>
            </a:pPr>
            <a:r>
              <a:rPr lang="th-TH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แต่ละประเภท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8940" y="80216"/>
            <a:ext cx="1002155" cy="1078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994438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1415480" y="5226627"/>
            <a:ext cx="9145016" cy="1430500"/>
          </a:xfrm>
          <a:prstGeom prst="rect">
            <a:avLst/>
          </a:prstGeom>
          <a:solidFill>
            <a:schemeClr val="tx2"/>
          </a:solidFill>
          <a:ln w="76200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th-TH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มัดปากถุง/พร้อมเขียนยอดบัตรข้างถุงหรือเขียนยอดกำกับ</a:t>
            </a:r>
          </a:p>
          <a:p>
            <a:pPr algn="ctr">
              <a:defRPr/>
            </a:pPr>
            <a:r>
              <a:rPr lang="th-TH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ใส่ไว้ในถุงที่สามารถมองเห็นได้</a:t>
            </a:r>
          </a:p>
        </p:txBody>
      </p:sp>
      <p:sp>
        <p:nvSpPr>
          <p:cNvPr id="358410" name="Text Box 5"/>
          <p:cNvSpPr txBox="1">
            <a:spLocks noChangeArrowheads="1"/>
          </p:cNvSpPr>
          <p:nvPr/>
        </p:nvSpPr>
        <p:spPr bwMode="auto">
          <a:xfrm>
            <a:off x="682849" y="2533653"/>
            <a:ext cx="1465262" cy="584775"/>
          </a:xfrm>
          <a:prstGeom prst="rect">
            <a:avLst/>
          </a:prstGeom>
          <a:solidFill>
            <a:srgbClr val="C00000"/>
          </a:solidFill>
          <a:ln w="762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  <a:cs typeface="Angsana New" panose="02020603050405020304" pitchFamily="18" charset="-34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th-TH" altLang="th-TH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ตัวอย่าง</a:t>
            </a:r>
          </a:p>
        </p:txBody>
      </p:sp>
      <p:pic>
        <p:nvPicPr>
          <p:cNvPr id="13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0504" y="72161"/>
            <a:ext cx="1002155" cy="1078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1574" y="221646"/>
            <a:ext cx="6873813" cy="4859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75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คำบรรยายภาพแบบลูกศรลง 4"/>
          <p:cNvSpPr/>
          <p:nvPr/>
        </p:nvSpPr>
        <p:spPr bwMode="auto">
          <a:xfrm>
            <a:off x="2982768" y="353868"/>
            <a:ext cx="5329238" cy="6244359"/>
          </a:xfrm>
          <a:prstGeom prst="downArrowCallout">
            <a:avLst/>
          </a:prstGeom>
          <a:solidFill>
            <a:srgbClr val="CC00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  <a:r>
              <a:rPr 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ทำ</a:t>
            </a:r>
            <a:r>
              <a:rPr lang="th-TH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รายงาน</a:t>
            </a:r>
          </a:p>
          <a:p>
            <a:pPr algn="ctr">
              <a:defRPr/>
            </a:pPr>
            <a:r>
              <a:rPr lang="th-TH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ผลการนับคะแนน</a:t>
            </a:r>
          </a:p>
          <a:p>
            <a:pPr algn="ctr">
              <a:defRPr/>
            </a:pPr>
            <a:r>
              <a:rPr lang="th-TH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th-TH" sz="5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ผ.ถ</a:t>
            </a:r>
            <a:r>
              <a:rPr lang="th-TH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 5/7) </a:t>
            </a:r>
            <a:endParaRPr lang="th-TH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>
              <a:defRPr/>
            </a:pPr>
            <a:r>
              <a:rPr lang="th-TH" sz="48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จำนวน 3 </a:t>
            </a:r>
            <a:r>
              <a:rPr lang="th-TH" sz="4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ชุด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0504" y="80216"/>
            <a:ext cx="1002155" cy="1078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145997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คำบรรยายภาพแบบลูกศรลง 4"/>
          <p:cNvSpPr/>
          <p:nvPr/>
        </p:nvSpPr>
        <p:spPr bwMode="auto">
          <a:xfrm>
            <a:off x="2972378" y="416213"/>
            <a:ext cx="5329238" cy="5807941"/>
          </a:xfrm>
          <a:prstGeom prst="downArrowCallout">
            <a:avLst/>
          </a:prstGeom>
          <a:solidFill>
            <a:srgbClr val="CC00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th-TH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  <a:r>
              <a:rPr 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ทำ</a:t>
            </a:r>
            <a:r>
              <a:rPr lang="th-TH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บันทึกข้อมูลจำนวนบัตร</a:t>
            </a:r>
          </a:p>
          <a:p>
            <a:pPr algn="ctr">
              <a:defRPr/>
            </a:pPr>
            <a:r>
              <a:rPr lang="th-TH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th-TH" sz="4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ผ.ถ</a:t>
            </a:r>
            <a:r>
              <a:rPr lang="th-TH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 5/16)</a:t>
            </a:r>
            <a:endParaRPr lang="th-TH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>
              <a:defRPr/>
            </a:pPr>
            <a:endParaRPr lang="th-TH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>
              <a:defRPr/>
            </a:pPr>
            <a:r>
              <a:rPr lang="th-TH" sz="48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จำนวน 2</a:t>
            </a:r>
            <a:r>
              <a:rPr lang="en-US" sz="48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4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ชุด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0504" y="111388"/>
            <a:ext cx="1002155" cy="1078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407678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คำบรรยายภาพแบบลูกศรลง 4"/>
          <p:cNvSpPr/>
          <p:nvPr/>
        </p:nvSpPr>
        <p:spPr bwMode="auto">
          <a:xfrm>
            <a:off x="2785341" y="788268"/>
            <a:ext cx="5329238" cy="5165723"/>
          </a:xfrm>
          <a:prstGeom prst="downArrowCallout">
            <a:avLst/>
          </a:prstGeom>
          <a:solidFill>
            <a:srgbClr val="CC00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th-TH" sz="7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5</a:t>
            </a:r>
            <a:r>
              <a:rPr lang="en-US" sz="7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sz="7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ทำ</a:t>
            </a:r>
            <a:r>
              <a:rPr lang="th-TH" sz="7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ถุงวัสดุใส</a:t>
            </a:r>
          </a:p>
          <a:p>
            <a:pPr algn="ctr">
              <a:defRPr/>
            </a:pPr>
            <a:r>
              <a:rPr lang="th-TH" sz="7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(ถุงชั้นนอก)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9722" y="121779"/>
            <a:ext cx="1002155" cy="1078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347268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1" name="Text Box 3"/>
          <p:cNvSpPr txBox="1">
            <a:spLocks noChangeArrowheads="1"/>
          </p:cNvSpPr>
          <p:nvPr/>
        </p:nvSpPr>
        <p:spPr bwMode="auto">
          <a:xfrm>
            <a:off x="626858" y="1541671"/>
            <a:ext cx="10453255" cy="4093428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Black" pitchFamily="34" charset="0"/>
                <a:cs typeface="Cordia New" pitchFamily="34" charset="-34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itchFamily="34" charset="0"/>
                <a:cs typeface="Cordia New" pitchFamily="34" charset="-34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itchFamily="34" charset="0"/>
                <a:cs typeface="Cordia New" pitchFamily="34" charset="-34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itchFamily="34" charset="0"/>
                <a:cs typeface="Cordia New" pitchFamily="34" charset="-34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itchFamily="34" charset="0"/>
                <a:cs typeface="Cordia New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Cordia New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Cordia New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Cordia New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Cordia New" pitchFamily="34" charset="-34"/>
              </a:defRPr>
            </a:lvl9pPr>
          </a:lstStyle>
          <a:p>
            <a:pPr algn="ctr">
              <a:defRPr/>
            </a:pPr>
            <a:r>
              <a:rPr lang="th-TH" sz="6000" b="1" dirty="0">
                <a:solidFill>
                  <a:schemeClr val="bg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นำบัตรเลือกตั้งที่นับ</a:t>
            </a:r>
            <a:r>
              <a:rPr lang="th-TH" sz="6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คะแนนแล้ว</a:t>
            </a:r>
          </a:p>
          <a:p>
            <a:pPr>
              <a:defRPr/>
            </a:pPr>
            <a:r>
              <a:rPr lang="th-TH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th-TH" sz="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lang="th-TH" sz="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 ถุง</a:t>
            </a:r>
            <a:r>
              <a:rPr lang="th-TH" sz="5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บัตรดี /ถุง</a:t>
            </a:r>
            <a:r>
              <a:rPr lang="th-TH" sz="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บัตรเสีย /ถุง</a:t>
            </a:r>
            <a:r>
              <a:rPr lang="th-TH" sz="5000" dirty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บัตรไม่เลือกผู้สมัครผู้ใด </a:t>
            </a:r>
          </a:p>
          <a:p>
            <a:pPr>
              <a:defRPr/>
            </a:pPr>
            <a:r>
              <a:rPr lang="th-TH" sz="5000" dirty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50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50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th-TH" sz="5000" dirty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 </a:t>
            </a:r>
            <a:r>
              <a:rPr lang="th-TH" sz="5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แบบขีดคะแนน </a:t>
            </a:r>
            <a:r>
              <a:rPr lang="th-TH" sz="5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th-TH" sz="50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ผ.ถ</a:t>
            </a:r>
            <a:r>
              <a:rPr lang="th-TH" sz="5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 5/6) </a:t>
            </a:r>
            <a:r>
              <a:rPr lang="th-TH" sz="5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จำนวน 1</a:t>
            </a:r>
            <a:r>
              <a:rPr lang="en-US" sz="5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5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ชุด</a:t>
            </a:r>
          </a:p>
          <a:p>
            <a:pPr>
              <a:defRPr/>
            </a:pPr>
            <a:r>
              <a:rPr lang="th-TH" sz="5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5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5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  <a:r>
              <a:rPr lang="th-TH" sz="5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 แบบรายงานผลการนับคะแนน </a:t>
            </a:r>
            <a:r>
              <a:rPr lang="th-TH" sz="5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th-TH" sz="50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ผ.ถ</a:t>
            </a:r>
            <a:r>
              <a:rPr lang="th-TH" sz="5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 5/7) </a:t>
            </a:r>
            <a:r>
              <a:rPr lang="th-TH" sz="5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จำนวน 1</a:t>
            </a:r>
            <a:r>
              <a:rPr lang="en-US" sz="5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5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ชุด</a:t>
            </a:r>
          </a:p>
          <a:p>
            <a:pPr>
              <a:defRPr/>
            </a:pPr>
            <a:r>
              <a:rPr lang="th-TH" sz="5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5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5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  <a:r>
              <a:rPr lang="th-TH" sz="5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sz="5000" dirty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แบบบันทึกข้อมูลจำนวนบัตร </a:t>
            </a:r>
            <a:r>
              <a:rPr lang="th-TH" sz="50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th-TH" sz="5000" dirty="0" err="1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ผ.ถ</a:t>
            </a:r>
            <a:r>
              <a:rPr lang="th-TH" sz="50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 5/16) จำนวน 1 ชุด</a:t>
            </a:r>
            <a:endParaRPr lang="th-TH" sz="5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8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113" y="142561"/>
            <a:ext cx="1002155" cy="1078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043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3"/>
          <p:cNvSpPr>
            <a:spLocks noChangeArrowheads="1"/>
          </p:cNvSpPr>
          <p:nvPr/>
        </p:nvSpPr>
        <p:spPr bwMode="auto">
          <a:xfrm>
            <a:off x="4562229" y="1323428"/>
            <a:ext cx="3024188" cy="685800"/>
          </a:xfrm>
          <a:prstGeom prst="rect">
            <a:avLst/>
          </a:prstGeom>
          <a:solidFill>
            <a:schemeClr val="tx2"/>
          </a:solidFill>
          <a:ln w="76200">
            <a:solidFill>
              <a:srgbClr val="FF00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th-TH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การนับคะแนน</a:t>
            </a:r>
          </a:p>
        </p:txBody>
      </p:sp>
      <p:sp>
        <p:nvSpPr>
          <p:cNvPr id="64515" name="Text Box 4"/>
          <p:cNvSpPr txBox="1">
            <a:spLocks noChangeArrowheads="1"/>
          </p:cNvSpPr>
          <p:nvPr/>
        </p:nvSpPr>
        <p:spPr bwMode="auto">
          <a:xfrm>
            <a:off x="613900" y="2292364"/>
            <a:ext cx="10920846" cy="4031873"/>
          </a:xfrm>
          <a:prstGeom prst="rect">
            <a:avLst/>
          </a:prstGeom>
          <a:solidFill>
            <a:schemeClr val="bg1"/>
          </a:solidFill>
          <a:ln w="57150">
            <a:solidFill>
              <a:srgbClr val="FF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Black" pitchFamily="34" charset="0"/>
                <a:cs typeface="Cordia New" pitchFamily="34" charset="-34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itchFamily="34" charset="0"/>
                <a:cs typeface="Cordia New" pitchFamily="34" charset="-34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itchFamily="34" charset="0"/>
                <a:cs typeface="Cordia New" pitchFamily="34" charset="-34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itchFamily="34" charset="0"/>
                <a:cs typeface="Cordia New" pitchFamily="34" charset="-34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itchFamily="34" charset="0"/>
                <a:cs typeface="Cordia New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Cordia New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Cordia New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Cordia New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Cordia New" pitchFamily="34" charset="-34"/>
              </a:defRPr>
            </a:lvl9pPr>
          </a:lstStyle>
          <a:p>
            <a:pPr>
              <a:defRPr/>
            </a:pPr>
            <a:r>
              <a:rPr lang="th-TH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6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lang="th-TH" sz="3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 ให้จัดเตรียมตั้งกระดานนับ</a:t>
            </a:r>
            <a:r>
              <a:rPr lang="th-TH" sz="3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คะแนน โดย</a:t>
            </a:r>
            <a:r>
              <a:rPr lang="th-TH" sz="3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ให้มี</a:t>
            </a:r>
            <a:r>
              <a:rPr lang="th-TH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ระยะห่างพอสมควร </a:t>
            </a:r>
            <a:r>
              <a:rPr lang="th-TH" sz="3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เพื่อให้สามารถเห็นกระบวนการในการวินิจฉัยบัตรได้โดยชัดเจน</a:t>
            </a:r>
          </a:p>
          <a:p>
            <a:pPr>
              <a:defRPr/>
            </a:pPr>
            <a:r>
              <a:rPr lang="th-TH" sz="3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2. เตรียมแบบขีดคะแนน </a:t>
            </a:r>
            <a:r>
              <a:rPr lang="th-TH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th-TH" sz="36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ผ.ถ</a:t>
            </a:r>
            <a:r>
              <a:rPr lang="th-TH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 </a:t>
            </a:r>
            <a:r>
              <a:rPr lang="th-TH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5/6) </a:t>
            </a:r>
            <a:r>
              <a:rPr lang="th-TH" sz="3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พร้อม</a:t>
            </a:r>
            <a:r>
              <a:rPr lang="th-TH" sz="3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ทั้งเขียน</a:t>
            </a:r>
            <a:r>
              <a:rPr lang="th-TH" sz="3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ชื่อ-นามสกุลผู้สมัครและ</a:t>
            </a:r>
            <a:r>
              <a:rPr lang="th-TH" sz="3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หมายเลข                     ลง</a:t>
            </a:r>
            <a:r>
              <a:rPr lang="th-TH" sz="3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ไปให้พร้อมเพื่อจะได้สะดวกในการเริ่มนับคะแนน</a:t>
            </a:r>
          </a:p>
          <a:p>
            <a:pPr>
              <a:defRPr/>
            </a:pPr>
            <a:r>
              <a:rPr lang="th-TH" sz="3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3. จัดเตรียมตะกร้าสำหรับใส่บัตร  (บัตรดี </a:t>
            </a:r>
            <a:r>
              <a:rPr lang="th-TH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บัตรเสีย </a:t>
            </a:r>
            <a:r>
              <a:rPr lang="th-TH" sz="3600" dirty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บัตรไม่เลือกผู้สมัคร</a:t>
            </a:r>
            <a:r>
              <a:rPr lang="th-TH" sz="3600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ผู้ใด)</a:t>
            </a:r>
            <a:endParaRPr lang="en-US" sz="3600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defRPr/>
            </a:pPr>
            <a:r>
              <a:rPr lang="en-US" sz="3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4.</a:t>
            </a:r>
            <a:r>
              <a:rPr lang="th-TH" sz="3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จัดเตรียมปากกาเคมีสำหรับ</a:t>
            </a:r>
            <a:r>
              <a:rPr lang="th-TH" sz="3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ขีดคะแนน</a:t>
            </a:r>
          </a:p>
          <a:p>
            <a:pPr>
              <a:defRPr/>
            </a:pPr>
            <a:r>
              <a:rPr lang="en-US" sz="3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5</a:t>
            </a:r>
            <a:r>
              <a:rPr lang="en-US" sz="3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sz="3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ซักซ้อม</a:t>
            </a:r>
            <a:r>
              <a:rPr lang="th-TH" sz="3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แบ่งหน้าที่การ</a:t>
            </a:r>
            <a:r>
              <a:rPr lang="th-TH" sz="3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ปฏิบัติงาน 4 คน </a:t>
            </a:r>
            <a:r>
              <a:rPr lang="th-TH" sz="3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ดังนี้</a:t>
            </a:r>
          </a:p>
        </p:txBody>
      </p:sp>
      <p:sp>
        <p:nvSpPr>
          <p:cNvPr id="4" name="Rectangle 2"/>
          <p:cNvSpPr>
            <a:spLocks noRot="1" noChangeArrowheads="1"/>
          </p:cNvSpPr>
          <p:nvPr/>
        </p:nvSpPr>
        <p:spPr bwMode="auto">
          <a:xfrm>
            <a:off x="3349704" y="348770"/>
            <a:ext cx="5449238" cy="691522"/>
          </a:xfrm>
          <a:prstGeom prst="rect">
            <a:avLst/>
          </a:prstGeom>
          <a:solidFill>
            <a:srgbClr val="990000"/>
          </a:solidFill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h-TH" sz="36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ให้ </a:t>
            </a:r>
            <a:r>
              <a:rPr lang="th-TH" sz="3600" b="1" dirty="0" err="1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กปน</a:t>
            </a:r>
            <a:r>
              <a:rPr lang="th-TH" sz="36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เตรียม</a:t>
            </a:r>
            <a:r>
              <a:rPr lang="th-TH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ความพร้อม</a:t>
            </a:r>
            <a:endParaRPr lang="th-TH" sz="36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4065" y="195380"/>
            <a:ext cx="1002155" cy="1078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74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มายเลขสไลด์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5DEDCE-C3B2-4BD5-86FA-1F8DA700E593}" type="slidenum">
              <a:rPr lang="th-TH" smtClean="0"/>
              <a:pPr>
                <a:defRPr/>
              </a:pPr>
              <a:t>50</a:t>
            </a:fld>
            <a:endParaRPr lang="th-TH"/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5137" y="174047"/>
            <a:ext cx="10111679" cy="6600825"/>
          </a:xfrm>
          <a:prstGeom prst="rect">
            <a:avLst/>
          </a:prstGeom>
        </p:spPr>
      </p:pic>
      <p:sp>
        <p:nvSpPr>
          <p:cNvPr id="7" name="กล่องข้อความ 6"/>
          <p:cNvSpPr txBox="1"/>
          <p:nvPr/>
        </p:nvSpPr>
        <p:spPr>
          <a:xfrm>
            <a:off x="2719273" y="776175"/>
            <a:ext cx="677801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ของการเลือกตั้ง “ผู้บริหารท้องถิ่น</a:t>
            </a:r>
            <a:endParaRPr 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กล่องข้อความ 7"/>
          <p:cNvSpPr txBox="1"/>
          <p:nvPr/>
        </p:nvSpPr>
        <p:spPr>
          <a:xfrm>
            <a:off x="3054928" y="3652017"/>
            <a:ext cx="997527" cy="6771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19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th-TH" sz="1900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ผ.ถ</a:t>
            </a:r>
            <a:r>
              <a:rPr lang="th-TH" sz="19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. 5/6)</a:t>
            </a:r>
          </a:p>
          <a:p>
            <a:pPr algn="ctr"/>
            <a:r>
              <a:rPr lang="th-TH" sz="19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1 ชุด</a:t>
            </a:r>
            <a:endParaRPr lang="th-TH" sz="19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" name="กล่องข้อความ 8"/>
          <p:cNvSpPr txBox="1"/>
          <p:nvPr/>
        </p:nvSpPr>
        <p:spPr>
          <a:xfrm>
            <a:off x="5161135" y="3641626"/>
            <a:ext cx="905582" cy="6771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19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th-TH" sz="1900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ผ.ถ</a:t>
            </a:r>
            <a:r>
              <a:rPr lang="th-TH" sz="19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. 5/7)</a:t>
            </a:r>
          </a:p>
          <a:p>
            <a:pPr algn="ctr"/>
            <a:r>
              <a:rPr lang="th-TH" sz="19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1 ชุด</a:t>
            </a:r>
            <a:endParaRPr lang="th-TH" sz="19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กล่องข้อความ 9"/>
          <p:cNvSpPr txBox="1"/>
          <p:nvPr/>
        </p:nvSpPr>
        <p:spPr>
          <a:xfrm>
            <a:off x="6473538" y="3913231"/>
            <a:ext cx="1320008" cy="3847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19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th-TH" sz="1900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ผ.ถ</a:t>
            </a:r>
            <a:r>
              <a:rPr lang="th-TH" sz="19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. 5/16) 1 ชุด</a:t>
            </a:r>
            <a:endParaRPr lang="th-TH" sz="19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ลูกศรลง 10"/>
          <p:cNvSpPr/>
          <p:nvPr/>
        </p:nvSpPr>
        <p:spPr>
          <a:xfrm rot="2804509">
            <a:off x="8318802" y="1757119"/>
            <a:ext cx="1139400" cy="145518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79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กลุ่ม 40"/>
          <p:cNvGrpSpPr/>
          <p:nvPr/>
        </p:nvGrpSpPr>
        <p:grpSpPr>
          <a:xfrm>
            <a:off x="1236490" y="623544"/>
            <a:ext cx="4778408" cy="4868313"/>
            <a:chOff x="3048000" y="825500"/>
            <a:chExt cx="6413500" cy="5092700"/>
          </a:xfrm>
        </p:grpSpPr>
        <p:grpSp>
          <p:nvGrpSpPr>
            <p:cNvPr id="42" name="กลุ่ม 41"/>
            <p:cNvGrpSpPr/>
            <p:nvPr/>
          </p:nvGrpSpPr>
          <p:grpSpPr>
            <a:xfrm>
              <a:off x="3048000" y="825500"/>
              <a:ext cx="6413500" cy="5092700"/>
              <a:chOff x="3048000" y="825500"/>
              <a:chExt cx="6413500" cy="5092700"/>
            </a:xfrm>
          </p:grpSpPr>
          <p:sp>
            <p:nvSpPr>
              <p:cNvPr id="45" name="สี่เหลี่ยมผืนผ้า 44"/>
              <p:cNvSpPr/>
              <p:nvPr/>
            </p:nvSpPr>
            <p:spPr>
              <a:xfrm>
                <a:off x="3619500" y="2755900"/>
                <a:ext cx="5346700" cy="316230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th-TH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6" name="วงรี 45"/>
              <p:cNvSpPr/>
              <p:nvPr/>
            </p:nvSpPr>
            <p:spPr>
              <a:xfrm>
                <a:off x="3619500" y="1762125"/>
                <a:ext cx="5346700" cy="1987550"/>
              </a:xfrm>
              <a:prstGeom prst="ellipse">
                <a:avLst/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th-TH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7" name="แผนผังลำดับงาน: ผสาน 46"/>
              <p:cNvSpPr/>
              <p:nvPr/>
            </p:nvSpPr>
            <p:spPr>
              <a:xfrm>
                <a:off x="4140200" y="825500"/>
                <a:ext cx="4305300" cy="1930400"/>
              </a:xfrm>
              <a:prstGeom prst="flowChartMerg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th-TH"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  <p:sp>
            <p:nvSpPr>
              <p:cNvPr id="48" name="Ribbon ขึ้น 47"/>
              <p:cNvSpPr/>
              <p:nvPr/>
            </p:nvSpPr>
            <p:spPr>
              <a:xfrm>
                <a:off x="3048000" y="1371600"/>
                <a:ext cx="6413500" cy="1168400"/>
              </a:xfrm>
              <a:prstGeom prst="ribbon2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th-TH" b="1" dirty="0">
                    <a:solidFill>
                      <a:srgbClr val="0033CC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สายรัด</a:t>
                </a:r>
              </a:p>
            </p:txBody>
          </p:sp>
        </p:grpSp>
        <p:sp>
          <p:nvSpPr>
            <p:cNvPr id="43" name="สี่เหลี่ยมผืนผ้า 42"/>
            <p:cNvSpPr/>
            <p:nvPr/>
          </p:nvSpPr>
          <p:spPr>
            <a:xfrm>
              <a:off x="3632200" y="2740025"/>
              <a:ext cx="5334000" cy="176847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th-TH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sp>
          <p:nvSpPr>
            <p:cNvPr id="44" name="สี่เหลี่ยมผืนผ้ามุมมน 43"/>
            <p:cNvSpPr/>
            <p:nvPr/>
          </p:nvSpPr>
          <p:spPr>
            <a:xfrm>
              <a:off x="5607050" y="2362200"/>
              <a:ext cx="1384300" cy="2047875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th-TH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1464829" y="5716572"/>
            <a:ext cx="9145016" cy="1112728"/>
          </a:xfrm>
          <a:prstGeom prst="rect">
            <a:avLst/>
          </a:prstGeom>
          <a:solidFill>
            <a:schemeClr val="tx2"/>
          </a:solidFill>
          <a:ln w="76200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th-TH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ปิดถุงโดยใช้ยาง</a:t>
            </a:r>
            <a:r>
              <a:rPr lang="th-TH" sz="3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รัด พร้อมเขียนจำนวนบัตร</a:t>
            </a:r>
            <a:r>
              <a:rPr lang="th-TH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ข้างถุง</a:t>
            </a:r>
            <a:r>
              <a:rPr lang="th-TH" sz="3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หรือ</a:t>
            </a:r>
          </a:p>
          <a:p>
            <a:pPr algn="ctr">
              <a:defRPr/>
            </a:pPr>
            <a:r>
              <a:rPr lang="th-TH" sz="3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เขียนจำนวนกำกับใส่</a:t>
            </a:r>
            <a:r>
              <a:rPr lang="th-TH" sz="3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ไว้ในถุงที่สามารถมองเห็นได้</a:t>
            </a:r>
          </a:p>
        </p:txBody>
      </p:sp>
      <p:sp>
        <p:nvSpPr>
          <p:cNvPr id="358410" name="Text Box 5"/>
          <p:cNvSpPr txBox="1">
            <a:spLocks noChangeArrowheads="1"/>
          </p:cNvSpPr>
          <p:nvPr/>
        </p:nvSpPr>
        <p:spPr bwMode="auto">
          <a:xfrm>
            <a:off x="7251321" y="2602406"/>
            <a:ext cx="1393253" cy="553998"/>
          </a:xfrm>
          <a:prstGeom prst="rect">
            <a:avLst/>
          </a:prstGeom>
          <a:solidFill>
            <a:srgbClr val="C00000"/>
          </a:solidFill>
          <a:ln w="762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  <a:cs typeface="Angsana New" panose="02020603050405020304" pitchFamily="18" charset="-34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th-TH" altLang="th-TH" sz="3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ตัวอย่าง</a:t>
            </a:r>
          </a:p>
        </p:txBody>
      </p:sp>
      <p:pic>
        <p:nvPicPr>
          <p:cNvPr id="11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2195" y="28261"/>
            <a:ext cx="1002155" cy="1078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สี่เหลี่ยมผืนผ้า 23"/>
          <p:cNvSpPr/>
          <p:nvPr/>
        </p:nvSpPr>
        <p:spPr>
          <a:xfrm>
            <a:off x="6704453" y="3537692"/>
            <a:ext cx="2393516" cy="504353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ถุงผู้บริหารท้องถิ่น</a:t>
            </a:r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9" name="Rectangle 12"/>
          <p:cNvSpPr>
            <a:spLocks noChangeArrowheads="1"/>
          </p:cNvSpPr>
          <p:nvPr/>
        </p:nvSpPr>
        <p:spPr bwMode="auto">
          <a:xfrm>
            <a:off x="4234192" y="2629619"/>
            <a:ext cx="1220030" cy="908073"/>
          </a:xfrm>
          <a:prstGeom prst="rect">
            <a:avLst/>
          </a:prstGeom>
          <a:solidFill>
            <a:schemeClr val="accent2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th-TH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รายงาน</a:t>
            </a:r>
            <a:r>
              <a:rPr lang="th-TH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ผล</a:t>
            </a:r>
          </a:p>
          <a:p>
            <a:pPr algn="ctr">
              <a:defRPr/>
            </a:pPr>
            <a:r>
              <a:rPr lang="th-TH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การนับ</a:t>
            </a:r>
            <a:r>
              <a:rPr lang="th-TH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คะแนน</a:t>
            </a:r>
          </a:p>
          <a:p>
            <a:pPr algn="ctr">
              <a:defRPr/>
            </a:pPr>
            <a:r>
              <a:rPr lang="th-TH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th-TH" sz="1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ผ.ถ</a:t>
            </a:r>
            <a:r>
              <a:rPr lang="th-TH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 5/7)</a:t>
            </a:r>
            <a:endParaRPr lang="th-TH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0" name="Rectangle 13"/>
          <p:cNvSpPr>
            <a:spLocks noChangeArrowheads="1"/>
          </p:cNvSpPr>
          <p:nvPr/>
        </p:nvSpPr>
        <p:spPr bwMode="auto">
          <a:xfrm>
            <a:off x="3803904" y="4012689"/>
            <a:ext cx="1100355" cy="843321"/>
          </a:xfrm>
          <a:prstGeom prst="rect">
            <a:avLst/>
          </a:prstGeom>
          <a:solidFill>
            <a:schemeClr val="tx2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th-TH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แบบขีดคะแนน</a:t>
            </a:r>
          </a:p>
          <a:p>
            <a:pPr algn="ctr">
              <a:defRPr/>
            </a:pPr>
            <a:r>
              <a:rPr lang="th-TH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th-TH" sz="1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ผ.ถ</a:t>
            </a:r>
            <a:r>
              <a:rPr lang="th-TH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 5/6)</a:t>
            </a:r>
            <a:endParaRPr lang="th-TH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1" name="Rectangle 14"/>
          <p:cNvSpPr>
            <a:spLocks noChangeArrowheads="1"/>
          </p:cNvSpPr>
          <p:nvPr/>
        </p:nvSpPr>
        <p:spPr bwMode="auto">
          <a:xfrm>
            <a:off x="2084542" y="3985175"/>
            <a:ext cx="1170534" cy="927430"/>
          </a:xfrm>
          <a:prstGeom prst="rect">
            <a:avLst/>
          </a:prstGeom>
          <a:solidFill>
            <a:srgbClr val="006600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th-TH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บันทึกข้อมูล</a:t>
            </a:r>
          </a:p>
          <a:p>
            <a:pPr algn="ctr">
              <a:defRPr/>
            </a:pPr>
            <a:r>
              <a:rPr lang="th-TH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จำนวนบัตร</a:t>
            </a:r>
          </a:p>
          <a:p>
            <a:pPr algn="ctr">
              <a:defRPr/>
            </a:pPr>
            <a:r>
              <a:rPr lang="th-TH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th-TH" sz="1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ผ.ถ</a:t>
            </a:r>
            <a:r>
              <a:rPr lang="th-TH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 5/16)</a:t>
            </a:r>
            <a:endParaRPr lang="th-TH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5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87" y="2338536"/>
            <a:ext cx="2066386" cy="141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48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5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กล่องข้อความ 5"/>
          <p:cNvSpPr txBox="1"/>
          <p:nvPr/>
        </p:nvSpPr>
        <p:spPr>
          <a:xfrm>
            <a:off x="2218977" y="202979"/>
            <a:ext cx="6596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การบรรจุถุงวัสดุใส(ชั้นนอก) ลงในหีบบัตร</a:t>
            </a:r>
            <a:r>
              <a:rPr lang="th-TH" sz="3600" b="1" dirty="0" smtClean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เลือกตั้ง</a:t>
            </a:r>
            <a:endParaRPr lang="th-TH" sz="3600" b="1" dirty="0">
              <a:solidFill>
                <a:srgbClr val="0000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691" y="849310"/>
            <a:ext cx="6341558" cy="5187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9845" y="70645"/>
            <a:ext cx="1002155" cy="1078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สี่เหลี่ยมผืนผ้า 11"/>
          <p:cNvSpPr/>
          <p:nvPr/>
        </p:nvSpPr>
        <p:spPr>
          <a:xfrm>
            <a:off x="3576428" y="6144332"/>
            <a:ext cx="2807962" cy="466353"/>
          </a:xfrm>
          <a:prstGeom prst="rect">
            <a:avLst/>
          </a:prstGeom>
          <a:solidFill>
            <a:srgbClr val="FF3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หีบผู้บริหารท้องถิ่น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1917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/>
          <p:cNvPicPr>
            <a:picLocks noChangeAspect="1"/>
          </p:cNvPicPr>
          <p:nvPr/>
        </p:nvPicPr>
        <p:blipFill rotWithShape="1">
          <a:blip r:embed="rId3"/>
          <a:srcRect r="39793"/>
          <a:stretch/>
        </p:blipFill>
        <p:spPr>
          <a:xfrm>
            <a:off x="2023934" y="1038225"/>
            <a:ext cx="8333508" cy="5819775"/>
          </a:xfrm>
          <a:prstGeom prst="rect">
            <a:avLst/>
          </a:prstGeom>
        </p:spPr>
      </p:pic>
      <p:sp>
        <p:nvSpPr>
          <p:cNvPr id="4" name="AutoShape 29"/>
          <p:cNvSpPr>
            <a:spLocks noChangeArrowheads="1"/>
          </p:cNvSpPr>
          <p:nvPr/>
        </p:nvSpPr>
        <p:spPr bwMode="gray">
          <a:xfrm>
            <a:off x="2229402" y="125474"/>
            <a:ext cx="7582013" cy="792088"/>
          </a:xfrm>
          <a:prstGeom prst="roundRect">
            <a:avLst>
              <a:gd name="adj" fmla="val 25389"/>
            </a:avLst>
          </a:prstGeom>
          <a:solidFill>
            <a:schemeClr val="tx2"/>
          </a:solidFill>
          <a:ln w="76200">
            <a:solidFill>
              <a:srgbClr val="0000FF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>
              <a:defRPr/>
            </a:pPr>
            <a:r>
              <a:rPr lang="th-TH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itchFamily="34" charset="-34"/>
              </a:rPr>
              <a:t>บรรจุถุงบัตรที่ผ่านการนับคะแนนแล้วลงในหีบบัตร</a:t>
            </a:r>
          </a:p>
        </p:txBody>
      </p:sp>
      <p:pic>
        <p:nvPicPr>
          <p:cNvPr id="8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3468" y="-19955"/>
            <a:ext cx="1002155" cy="1078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C:\Users\Bird\Downloads\ยิ่ง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9684" y="4238625"/>
            <a:ext cx="1743075" cy="26193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คำบรรยายภาพแบบสี่เหลี่ยม 9"/>
          <p:cNvSpPr/>
          <p:nvPr/>
        </p:nvSpPr>
        <p:spPr bwMode="auto">
          <a:xfrm>
            <a:off x="4759590" y="1265998"/>
            <a:ext cx="4771631" cy="1032304"/>
          </a:xfrm>
          <a:prstGeom prst="wedgeRectCallout">
            <a:avLst/>
          </a:prstGeom>
          <a:solidFill>
            <a:srgbClr val="FFFF00"/>
          </a:solidFill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th-TH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เฉพาะ</a:t>
            </a:r>
            <a:r>
              <a:rPr lang="th-TH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ถุงบรรจุบัตร (ถุงชั้นนอก) เท่านั้น</a:t>
            </a:r>
            <a:r>
              <a:rPr lang="th-TH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นะเธอ</a:t>
            </a:r>
          </a:p>
          <a:p>
            <a:pPr algn="ctr">
              <a:defRPr/>
            </a:pPr>
            <a:r>
              <a:rPr lang="th-TH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  </a:t>
            </a:r>
            <a:r>
              <a:rPr lang="th-TH" sz="2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rPr>
              <a:t>(อย่าได้ใส่อะไรลงไปอีกล่ะ)</a:t>
            </a:r>
          </a:p>
        </p:txBody>
      </p:sp>
    </p:spTree>
    <p:extLst>
      <p:ext uri="{BB962C8B-B14F-4D97-AF65-F5344CB8AC3E}">
        <p14:creationId xmlns:p14="http://schemas.microsoft.com/office/powerpoint/2010/main" val="639728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3"/>
          <a:srcRect r="38216"/>
          <a:stretch/>
        </p:blipFill>
        <p:spPr>
          <a:xfrm>
            <a:off x="2744998" y="1066788"/>
            <a:ext cx="6517881" cy="5705739"/>
          </a:xfrm>
          <a:prstGeom prst="rect">
            <a:avLst/>
          </a:prstGeom>
        </p:spPr>
      </p:pic>
      <p:sp>
        <p:nvSpPr>
          <p:cNvPr id="5" name="AutoShape 29"/>
          <p:cNvSpPr>
            <a:spLocks noChangeArrowheads="1"/>
          </p:cNvSpPr>
          <p:nvPr/>
        </p:nvSpPr>
        <p:spPr bwMode="gray">
          <a:xfrm>
            <a:off x="2619563" y="122899"/>
            <a:ext cx="6768752" cy="792088"/>
          </a:xfrm>
          <a:prstGeom prst="roundRect">
            <a:avLst>
              <a:gd name="adj" fmla="val 25389"/>
            </a:avLst>
          </a:prstGeom>
          <a:ln w="76200">
            <a:solidFill>
              <a:srgbClr val="0000FF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>
              <a:defRPr/>
            </a:pPr>
            <a:r>
              <a:rPr lang="th-TH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itchFamily="34" charset="-34"/>
              </a:rPr>
              <a:t>ใส่สาย</a:t>
            </a:r>
            <a:r>
              <a:rPr lang="th-TH" sz="4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itchFamily="34" charset="-34"/>
              </a:rPr>
              <a:t>รัด / </a:t>
            </a:r>
            <a:r>
              <a:rPr lang="th-TH" sz="40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itchFamily="34" charset="-34"/>
              </a:rPr>
              <a:t>ซีน</a:t>
            </a:r>
            <a:r>
              <a:rPr lang="th-TH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เทปกาวรอบ</a:t>
            </a:r>
            <a:r>
              <a:rPr lang="th-TH" sz="4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หีบ / เซ็นชื่อ</a:t>
            </a:r>
            <a:r>
              <a:rPr lang="th-TH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กำกับ</a:t>
            </a:r>
          </a:p>
        </p:txBody>
      </p:sp>
      <p:pic>
        <p:nvPicPr>
          <p:cNvPr id="7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113" y="40961"/>
            <a:ext cx="1002155" cy="1078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5863940" y="4353437"/>
            <a:ext cx="1378525" cy="400110"/>
          </a:xfrm>
          <a:prstGeom prst="rect">
            <a:avLst/>
          </a:prstGeom>
          <a:solidFill>
            <a:srgbClr val="C00000"/>
          </a:solidFill>
          <a:ln w="7620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  <a:cs typeface="Angsana New" panose="02020603050405020304" pitchFamily="18" charset="-34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</a:pPr>
            <a:r>
              <a:rPr lang="th-TH" altLang="th-TH" sz="20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ผู้บริหารท้องถิ่น</a:t>
            </a:r>
            <a:endParaRPr lang="th-TH" altLang="th-TH" sz="20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35131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62" y="303861"/>
            <a:ext cx="11641283" cy="6450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679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คำบรรยายภาพแบบลูกศรลง 4"/>
          <p:cNvSpPr/>
          <p:nvPr/>
        </p:nvSpPr>
        <p:spPr bwMode="auto">
          <a:xfrm>
            <a:off x="1766455" y="567328"/>
            <a:ext cx="7401251" cy="6121400"/>
          </a:xfrm>
          <a:prstGeom prst="downArrowCallout">
            <a:avLst/>
          </a:prstGeom>
          <a:solidFill>
            <a:srgbClr val="CC009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th-TH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6</a:t>
            </a:r>
            <a:r>
              <a:rPr lang="en-US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ทำ</a:t>
            </a:r>
            <a:r>
              <a:rPr lang="th-TH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รายงานการส่งหีบบัตร</a:t>
            </a:r>
          </a:p>
          <a:p>
            <a:pPr algn="ctr">
              <a:defRPr/>
            </a:pPr>
            <a:r>
              <a:rPr lang="th-TH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th-TH" sz="7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ผ.ถ</a:t>
            </a:r>
            <a:r>
              <a:rPr lang="th-TH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 </a:t>
            </a:r>
            <a:r>
              <a:rPr lang="th-TH" sz="7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5/10)</a:t>
            </a:r>
            <a:endParaRPr lang="th-TH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>
              <a:defRPr/>
            </a:pPr>
            <a:r>
              <a:rPr lang="th-TH" sz="4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จำนวน 2</a:t>
            </a:r>
            <a:r>
              <a:rPr lang="en-US" sz="4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48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ชุด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2195" y="28261"/>
            <a:ext cx="1002155" cy="1078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366825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6323" y="0"/>
            <a:ext cx="1002155" cy="1078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245" y="152189"/>
            <a:ext cx="5565076" cy="6492589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93030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235" name="Text Box 3"/>
          <p:cNvSpPr txBox="1">
            <a:spLocks noChangeArrowheads="1"/>
          </p:cNvSpPr>
          <p:nvPr/>
        </p:nvSpPr>
        <p:spPr bwMode="auto">
          <a:xfrm>
            <a:off x="767265" y="2984911"/>
            <a:ext cx="10215926" cy="3293209"/>
          </a:xfrm>
          <a:prstGeom prst="rect">
            <a:avLst/>
          </a:prstGeom>
          <a:solidFill>
            <a:schemeClr val="bg1"/>
          </a:solidFill>
          <a:ln w="76200">
            <a:solidFill>
              <a:srgbClr val="FF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533400" indent="-533400" eaLnBrk="0" hangingPunct="0">
              <a:defRPr sz="2400">
                <a:solidFill>
                  <a:schemeClr val="tx1"/>
                </a:solidFill>
                <a:latin typeface="Arial Black" pitchFamily="34" charset="0"/>
                <a:cs typeface="Cordia New" pitchFamily="34" charset="-34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itchFamily="34" charset="0"/>
                <a:cs typeface="Cordia New" pitchFamily="34" charset="-34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itchFamily="34" charset="0"/>
                <a:cs typeface="Cordia New" pitchFamily="34" charset="-34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itchFamily="34" charset="0"/>
                <a:cs typeface="Cordia New" pitchFamily="34" charset="-34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itchFamily="34" charset="0"/>
                <a:cs typeface="Cordia New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Cordia New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Cordia New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Cordia New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Cordia New" pitchFamily="34" charset="-34"/>
              </a:defRPr>
            </a:lvl9pPr>
          </a:lstStyle>
          <a:p>
            <a:pPr algn="ctr">
              <a:defRPr/>
            </a:pPr>
            <a:endParaRPr lang="th-TH" sz="4400" u="sng" dirty="0">
              <a:solidFill>
                <a:srgbClr val="FF3399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>
              <a:defRPr/>
            </a:pPr>
            <a:endParaRPr lang="th-TH" sz="4400" u="sng" dirty="0">
              <a:solidFill>
                <a:srgbClr val="FF3399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>
              <a:defRPr/>
            </a:pPr>
            <a:r>
              <a:rPr lang="th-TH" sz="45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รายงาน</a:t>
            </a:r>
            <a:r>
              <a:rPr lang="th-TH" sz="45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ผลการนับ</a:t>
            </a:r>
            <a:r>
              <a:rPr lang="th-TH" sz="45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คะแนนผู้บริหารท้องถิ่น </a:t>
            </a:r>
            <a:r>
              <a:rPr lang="th-TH" sz="45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th-TH" sz="45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ผ.ถ</a:t>
            </a:r>
            <a:r>
              <a:rPr lang="th-TH" sz="45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 5/7) </a:t>
            </a:r>
            <a:r>
              <a:rPr lang="th-TH" sz="45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จำนวน 1 ชุด</a:t>
            </a:r>
          </a:p>
          <a:p>
            <a:pPr marL="0" indent="0" algn="ctr">
              <a:spcBef>
                <a:spcPts val="1200"/>
              </a:spcBef>
              <a:defRPr/>
            </a:pPr>
            <a:r>
              <a:rPr lang="th-TH" sz="4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6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(ปิดประกาศ ณ ที่เลือกตั้ง)</a:t>
            </a:r>
          </a:p>
        </p:txBody>
      </p:sp>
      <p:sp>
        <p:nvSpPr>
          <p:cNvPr id="4" name="คำบรรยายภาพแบบลูกศรลง 4"/>
          <p:cNvSpPr/>
          <p:nvPr/>
        </p:nvSpPr>
        <p:spPr bwMode="auto">
          <a:xfrm>
            <a:off x="3588438" y="463944"/>
            <a:ext cx="4100834" cy="3288560"/>
          </a:xfrm>
          <a:prstGeom prst="downArrowCallout">
            <a:avLst/>
          </a:prstGeom>
          <a:solidFill>
            <a:srgbClr val="00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th-TH" sz="9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(ปิด</a:t>
            </a:r>
            <a:r>
              <a:rPr lang="th-TH" sz="9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th-TH" sz="96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0707" y="125797"/>
            <a:ext cx="1002155" cy="1078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5102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107" y="104201"/>
            <a:ext cx="5230369" cy="6753799"/>
          </a:xfrm>
          <a:prstGeom prst="rect">
            <a:avLst/>
          </a:prstGeom>
        </p:spPr>
      </p:pic>
      <p:sp>
        <p:nvSpPr>
          <p:cNvPr id="15" name="สี่เหลี่ยมผืนผ้า 14"/>
          <p:cNvSpPr/>
          <p:nvPr/>
        </p:nvSpPr>
        <p:spPr>
          <a:xfrm>
            <a:off x="1039681" y="3252332"/>
            <a:ext cx="1550842" cy="45753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ผู้บริหารท้องถิ่น</a:t>
            </a:r>
            <a:endParaRPr lang="en-US" sz="2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5466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3467" y="0"/>
            <a:ext cx="952278" cy="1024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รูปภาพ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7" t="43711" r="28780" b="4631"/>
          <a:stretch/>
        </p:blipFill>
        <p:spPr>
          <a:xfrm rot="5400000">
            <a:off x="4360343" y="-818139"/>
            <a:ext cx="4509655" cy="6540798"/>
          </a:xfrm>
          <a:prstGeom prst="rect">
            <a:avLst/>
          </a:prstGeom>
        </p:spPr>
      </p:pic>
      <p:sp>
        <p:nvSpPr>
          <p:cNvPr id="2" name="กล่องข้อความ 1"/>
          <p:cNvSpPr txBox="1"/>
          <p:nvPr/>
        </p:nvSpPr>
        <p:spPr>
          <a:xfrm>
            <a:off x="48676" y="1810924"/>
            <a:ext cx="32960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ตัวอย่าง</a:t>
            </a:r>
          </a:p>
          <a:p>
            <a:pPr algn="ctr"/>
            <a:r>
              <a:rPr lang="th-TH" sz="3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การจัดสถานที่นับคะแนน</a:t>
            </a:r>
            <a:endParaRPr lang="th-TH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60"/>
          <a:stretch/>
        </p:blipFill>
        <p:spPr>
          <a:xfrm rot="5400000">
            <a:off x="5132668" y="841006"/>
            <a:ext cx="1981202" cy="990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206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คำบรรยายภาพแบบลูกศรลง 4"/>
          <p:cNvSpPr/>
          <p:nvPr/>
        </p:nvSpPr>
        <p:spPr bwMode="auto">
          <a:xfrm>
            <a:off x="3255688" y="82614"/>
            <a:ext cx="4888568" cy="1906094"/>
          </a:xfrm>
          <a:prstGeom prst="downArrowCallout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th-TH" sz="9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(7 ไป)</a:t>
            </a:r>
            <a:endParaRPr lang="th-TH" sz="96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104120" y="2042937"/>
            <a:ext cx="8222504" cy="452431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 Black" pitchFamily="34" charset="0"/>
                <a:cs typeface="Cordia New" pitchFamily="34" charset="-34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 Black" pitchFamily="34" charset="0"/>
                <a:cs typeface="Cordia New" pitchFamily="34" charset="-34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 Black" pitchFamily="34" charset="0"/>
                <a:cs typeface="Cordia New" pitchFamily="34" charset="-34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 Black" pitchFamily="34" charset="0"/>
                <a:cs typeface="Cordia New" pitchFamily="34" charset="-34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 Black" pitchFamily="34" charset="0"/>
                <a:cs typeface="Cordia New" pitchFamily="34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Cordia New" pitchFamily="34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Cordia New" pitchFamily="34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Cordia New" pitchFamily="34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 Black" pitchFamily="34" charset="0"/>
                <a:cs typeface="Cordia New" pitchFamily="34" charset="-34"/>
              </a:defRPr>
            </a:lvl9pPr>
          </a:lstStyle>
          <a:p>
            <a:pPr>
              <a:defRPr/>
            </a:pPr>
            <a:r>
              <a:rPr lang="th-TH" sz="3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lang="th-TH" sz="3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 หีบบัตรเลือกตั้ง 2 หีบ</a:t>
            </a:r>
            <a:endParaRPr lang="th-TH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defRPr/>
            </a:pPr>
            <a:r>
              <a:rPr lang="th-TH" sz="3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2. คูหาออกเสียงลงคะแนน</a:t>
            </a:r>
            <a:endParaRPr lang="th-TH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defRPr/>
            </a:pPr>
            <a:r>
              <a:rPr lang="th-TH" sz="3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3. บัญชีรายชื่อผู้มีสิทธิเลือกตั้ง </a:t>
            </a:r>
            <a:r>
              <a:rPr lang="th-TH" sz="3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th-TH" sz="36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ผ.ถ</a:t>
            </a:r>
            <a:r>
              <a:rPr lang="th-TH" sz="3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 </a:t>
            </a:r>
            <a:r>
              <a:rPr lang="th-TH" sz="3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1/5) </a:t>
            </a:r>
            <a:r>
              <a:rPr lang="th-TH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ชุดที่ใช้</a:t>
            </a:r>
            <a:r>
              <a:rPr lang="th-TH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ตรวจสอบ                        การ</a:t>
            </a:r>
            <a:r>
              <a:rPr lang="th-TH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ใช้สิทธิเลือกตั้งและหมาย</a:t>
            </a:r>
            <a:r>
              <a:rPr lang="th-TH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เหตุการ</a:t>
            </a:r>
            <a:r>
              <a:rPr lang="th-TH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ลงคะแนน</a:t>
            </a:r>
            <a:r>
              <a:rPr 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th-TH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defRPr/>
            </a:pPr>
            <a:r>
              <a:rPr lang="th-TH" sz="3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4. บัตรเลือกตั้งที่เหลือทั้งหมดและต้นขั้วบัตรเลือกตั้ง   </a:t>
            </a:r>
          </a:p>
          <a:p>
            <a:pPr>
              <a:defRPr/>
            </a:pPr>
            <a:r>
              <a:rPr lang="th-TH" sz="3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5. สมุดแบบพิมพ์ประจำหน่วยเลือกตั้ง (เล่ม)</a:t>
            </a:r>
          </a:p>
          <a:p>
            <a:pPr>
              <a:defRPr/>
            </a:pPr>
            <a:r>
              <a:rPr lang="th-TH" sz="3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6. วัสดุอุปกรณ์เกี่ยวกับการเลือกตั้ง</a:t>
            </a:r>
          </a:p>
          <a:p>
            <a:pPr>
              <a:defRPr/>
            </a:pPr>
            <a:r>
              <a:rPr lang="th-TH" sz="36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7. ป้ายต่างๆ และเอกสารอื่นๆ</a:t>
            </a:r>
            <a:endParaRPr lang="th-TH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9845" y="82614"/>
            <a:ext cx="1002155" cy="1078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404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9747" y="79800"/>
            <a:ext cx="1002155" cy="1078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1340768"/>
            <a:ext cx="8290720" cy="5365922"/>
          </a:xfrm>
          <a:prstGeom prst="rect">
            <a:avLst/>
          </a:prstGeom>
        </p:spPr>
      </p:pic>
      <p:sp>
        <p:nvSpPr>
          <p:cNvPr id="2" name="สี่เหลี่ยมผืนผ้า 1"/>
          <p:cNvSpPr/>
          <p:nvPr/>
        </p:nvSpPr>
        <p:spPr>
          <a:xfrm>
            <a:off x="2682970" y="79800"/>
            <a:ext cx="6907868" cy="1200329"/>
          </a:xfrm>
          <a:prstGeom prst="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h-TH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ให้ </a:t>
            </a:r>
            <a:r>
              <a:rPr lang="th-TH" sz="3600" b="1" u="sng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กปน</a:t>
            </a:r>
            <a:r>
              <a:rPr lang="th-TH" sz="36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 </a:t>
            </a:r>
            <a:r>
              <a:rPr lang="th-TH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600" b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และ </a:t>
            </a:r>
            <a:r>
              <a:rPr lang="th-TH" sz="3600" b="1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รปภ</a:t>
            </a:r>
            <a:r>
              <a:rPr lang="th-TH" sz="36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 ดำเนินการนำส่งสิ่งของคืนแก่ </a:t>
            </a:r>
            <a:r>
              <a:rPr lang="th-TH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กก</a:t>
            </a:r>
            <a:r>
              <a:rPr lang="th-TH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</a:t>
            </a:r>
            <a:r>
              <a:rPr lang="th-TH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อบจ</a:t>
            </a:r>
            <a:r>
              <a:rPr lang="th-TH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 </a:t>
            </a:r>
            <a:r>
              <a:rPr lang="th-TH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หรือ ผู้ที่ </a:t>
            </a:r>
            <a:r>
              <a:rPr lang="th-TH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กก</a:t>
            </a:r>
            <a:r>
              <a:rPr lang="th-TH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</a:t>
            </a:r>
            <a:r>
              <a:rPr lang="th-TH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อบจ</a:t>
            </a:r>
            <a:r>
              <a:rPr lang="th-TH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 </a:t>
            </a:r>
            <a:r>
              <a:rPr lang="th-TH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มอบหมาย</a:t>
            </a:r>
            <a:endParaRPr lang="th-TH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ลูกศรลง 3"/>
          <p:cNvSpPr/>
          <p:nvPr/>
        </p:nvSpPr>
        <p:spPr>
          <a:xfrm>
            <a:off x="1214061" y="362360"/>
            <a:ext cx="1080120" cy="97840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77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747" name="WordArt 11"/>
          <p:cNvSpPr>
            <a:spLocks noChangeArrowheads="1" noChangeShapeType="1" noTextEdit="1"/>
          </p:cNvSpPr>
          <p:nvPr/>
        </p:nvSpPr>
        <p:spPr bwMode="auto">
          <a:xfrm>
            <a:off x="2800859" y="329184"/>
            <a:ext cx="6005832" cy="132886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th-TH" sz="5400" b="1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chemeClr val="tx2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เก็บตก...ปัญหา..ปัญหา</a:t>
            </a:r>
          </a:p>
        </p:txBody>
      </p:sp>
      <p:pic>
        <p:nvPicPr>
          <p:cNvPr id="408580" name="Picture 5" descr="C:\Users\lenovo\Pictures\66008_3842878479170_753861171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835" y="1779778"/>
            <a:ext cx="7220620" cy="4803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1939" y="150181"/>
            <a:ext cx="1002155" cy="1078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816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756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4"/>
          <p:cNvSpPr>
            <a:spLocks noGrp="1"/>
          </p:cNvSpPr>
          <p:nvPr>
            <p:ph type="title" idx="4294967295"/>
          </p:nvPr>
        </p:nvSpPr>
        <p:spPr>
          <a:xfrm>
            <a:off x="2859656" y="1197635"/>
            <a:ext cx="6652710" cy="791617"/>
          </a:xfrm>
          <a:solidFill>
            <a:srgbClr val="FF0000"/>
          </a:solidFill>
          <a:ln w="76200"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>
            <a:normAutofit fontScale="90000"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>
              <a:defRPr/>
            </a:pPr>
            <a:r>
              <a:rPr lang="th-TH" sz="54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4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ปัญหา/ความผิดพลาดที่นำไปสู่การร้องเรียน</a:t>
            </a:r>
          </a:p>
        </p:txBody>
      </p:sp>
      <p:sp>
        <p:nvSpPr>
          <p:cNvPr id="13" name="Rectangle 2"/>
          <p:cNvSpPr>
            <a:spLocks noRot="1" noChangeArrowheads="1"/>
          </p:cNvSpPr>
          <p:nvPr/>
        </p:nvSpPr>
        <p:spPr bwMode="auto">
          <a:xfrm>
            <a:off x="4134027" y="2130830"/>
            <a:ext cx="3722202" cy="1082970"/>
          </a:xfrm>
          <a:prstGeom prst="rect">
            <a:avLst/>
          </a:prstGeom>
          <a:solidFill>
            <a:srgbClr val="0000FF"/>
          </a:solidFill>
          <a:ln>
            <a:solidFill>
              <a:schemeClr val="accent1"/>
            </a:solidFill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h-TH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แนะนำการจำบ้านเลขที่</a:t>
            </a:r>
          </a:p>
          <a:p>
            <a:pPr algn="ctr" eaLnBrk="1" hangingPunct="1">
              <a:defRPr/>
            </a:pPr>
            <a:r>
              <a:rPr lang="th-TH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เป็นลำดับที่</a:t>
            </a:r>
          </a:p>
        </p:txBody>
      </p:sp>
      <p:sp>
        <p:nvSpPr>
          <p:cNvPr id="14" name="Rectangle 2"/>
          <p:cNvSpPr>
            <a:spLocks noRot="1" noChangeArrowheads="1"/>
          </p:cNvSpPr>
          <p:nvPr/>
        </p:nvSpPr>
        <p:spPr bwMode="auto">
          <a:xfrm>
            <a:off x="4134027" y="3293356"/>
            <a:ext cx="3722202" cy="1193218"/>
          </a:xfrm>
          <a:prstGeom prst="rect">
            <a:avLst/>
          </a:prstGeom>
          <a:solidFill>
            <a:srgbClr val="0000FF"/>
          </a:solidFill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h-TH" sz="36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ให้จำลำดับที่</a:t>
            </a:r>
            <a:r>
              <a:rPr lang="th-TH" sz="3600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ตามลำดับ                 การ</a:t>
            </a:r>
            <a:r>
              <a:rPr lang="th-TH" sz="36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มาใช้สิทธิฯ</a:t>
            </a:r>
            <a:endParaRPr lang="th-TH" sz="36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1" name="Rectangle 2"/>
          <p:cNvSpPr>
            <a:spLocks noRot="1" noChangeArrowheads="1"/>
          </p:cNvSpPr>
          <p:nvPr/>
        </p:nvSpPr>
        <p:spPr bwMode="auto">
          <a:xfrm>
            <a:off x="4162677" y="4605214"/>
            <a:ext cx="3722202" cy="938954"/>
          </a:xfrm>
          <a:prstGeom prst="rect">
            <a:avLst/>
          </a:prstGeom>
          <a:solidFill>
            <a:srgbClr val="0000FF"/>
          </a:solidFill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h-TH" sz="36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แนะนำผิดพลาด/ชี้นำ</a:t>
            </a:r>
            <a:endParaRPr lang="th-TH" sz="36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0" name="Rectangle 4"/>
          <p:cNvSpPr txBox="1">
            <a:spLocks/>
          </p:cNvSpPr>
          <p:nvPr/>
        </p:nvSpPr>
        <p:spPr bwMode="auto">
          <a:xfrm>
            <a:off x="3503713" y="263969"/>
            <a:ext cx="5364597" cy="792088"/>
          </a:xfrm>
          <a:prstGeom prst="rect">
            <a:avLst/>
          </a:prstGeom>
          <a:solidFill>
            <a:srgbClr val="0000FF"/>
          </a:solidFill>
          <a:ln w="76200">
            <a:noFill/>
          </a:ln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anchor="ctr"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>
              <a:defRPr/>
            </a:pPr>
            <a:r>
              <a:rPr lang="th-TH" sz="3600" b="1" dirty="0" err="1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กปน</a:t>
            </a:r>
            <a:r>
              <a:rPr lang="th-TH" sz="36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อำนวย</a:t>
            </a:r>
            <a:r>
              <a:rPr lang="th-TH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ความสะดวกหน้าที่เลือกตั้ง</a:t>
            </a:r>
          </a:p>
        </p:txBody>
      </p:sp>
      <p:sp>
        <p:nvSpPr>
          <p:cNvPr id="31" name="ลูกศรขวา 29"/>
          <p:cNvSpPr/>
          <p:nvPr/>
        </p:nvSpPr>
        <p:spPr bwMode="auto">
          <a:xfrm rot="16200000">
            <a:off x="10007661" y="6015167"/>
            <a:ext cx="295303" cy="485775"/>
          </a:xfrm>
          <a:prstGeom prst="righ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th-TH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ลูกศรขวา 29"/>
          <p:cNvSpPr/>
          <p:nvPr/>
        </p:nvSpPr>
        <p:spPr bwMode="auto">
          <a:xfrm rot="16200000">
            <a:off x="2267080" y="5990790"/>
            <a:ext cx="295303" cy="485775"/>
          </a:xfrm>
          <a:prstGeom prst="righ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th-TH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4131" y="82359"/>
            <a:ext cx="1002155" cy="1078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own Arrow 2"/>
          <p:cNvSpPr/>
          <p:nvPr/>
        </p:nvSpPr>
        <p:spPr>
          <a:xfrm>
            <a:off x="3143672" y="2312075"/>
            <a:ext cx="720080" cy="360241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" name="Down Arrow 14"/>
          <p:cNvSpPr/>
          <p:nvPr/>
        </p:nvSpPr>
        <p:spPr>
          <a:xfrm>
            <a:off x="8110284" y="2347656"/>
            <a:ext cx="720080" cy="360241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" name="Down Arrow 15"/>
          <p:cNvSpPr/>
          <p:nvPr/>
        </p:nvSpPr>
        <p:spPr>
          <a:xfrm>
            <a:off x="8093325" y="4385449"/>
            <a:ext cx="720080" cy="360241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" name="Down Arrow 16"/>
          <p:cNvSpPr/>
          <p:nvPr/>
        </p:nvSpPr>
        <p:spPr>
          <a:xfrm>
            <a:off x="3114305" y="4385449"/>
            <a:ext cx="720080" cy="360241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8" name="ลูกศรขวา 29"/>
          <p:cNvSpPr/>
          <p:nvPr/>
        </p:nvSpPr>
        <p:spPr bwMode="auto">
          <a:xfrm>
            <a:off x="3092299" y="400417"/>
            <a:ext cx="295303" cy="485775"/>
          </a:xfrm>
          <a:prstGeom prst="righ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th-TH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ลูกศรขวา 29"/>
          <p:cNvSpPr/>
          <p:nvPr/>
        </p:nvSpPr>
        <p:spPr bwMode="auto">
          <a:xfrm rot="10626543">
            <a:off x="9016357" y="393279"/>
            <a:ext cx="295303" cy="485775"/>
          </a:xfrm>
          <a:prstGeom prst="righ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th-TH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Rectangle 2"/>
          <p:cNvSpPr>
            <a:spLocks noRot="1" noChangeArrowheads="1"/>
          </p:cNvSpPr>
          <p:nvPr/>
        </p:nvSpPr>
        <p:spPr bwMode="auto">
          <a:xfrm>
            <a:off x="3915628" y="5662808"/>
            <a:ext cx="4216301" cy="938954"/>
          </a:xfrm>
          <a:prstGeom prst="rect">
            <a:avLst/>
          </a:prstGeom>
          <a:solidFill>
            <a:srgbClr val="0000FF"/>
          </a:solidFill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h-TH" sz="36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เอากระดาษมาจดลำดับที่</a:t>
            </a:r>
            <a:r>
              <a:rPr lang="th-TH" sz="3600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..</a:t>
            </a:r>
            <a:endParaRPr lang="th-TH" sz="36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1129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4"/>
          <p:cNvSpPr>
            <a:spLocks noGrp="1"/>
          </p:cNvSpPr>
          <p:nvPr>
            <p:ph type="title" idx="4294967295"/>
          </p:nvPr>
        </p:nvSpPr>
        <p:spPr>
          <a:xfrm>
            <a:off x="2201982" y="908955"/>
            <a:ext cx="8004060" cy="781117"/>
          </a:xfrm>
          <a:solidFill>
            <a:srgbClr val="FF0000"/>
          </a:solidFill>
          <a:ln w="76200"/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>
            <a:normAutofit fontScale="90000"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>
              <a:defRPr/>
            </a:pPr>
            <a:r>
              <a:rPr lang="th-TH" sz="54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ปัญหา/ความผิดพลาดที่นำไปสู่การร้องเรียน</a:t>
            </a:r>
          </a:p>
        </p:txBody>
      </p:sp>
      <p:sp>
        <p:nvSpPr>
          <p:cNvPr id="15" name="Rectangle 2"/>
          <p:cNvSpPr>
            <a:spLocks noRot="1" noChangeArrowheads="1"/>
          </p:cNvSpPr>
          <p:nvPr/>
        </p:nvSpPr>
        <p:spPr bwMode="auto">
          <a:xfrm>
            <a:off x="4151784" y="1834324"/>
            <a:ext cx="3816424" cy="1090620"/>
          </a:xfrm>
          <a:prstGeom prst="rect">
            <a:avLst/>
          </a:prstGeom>
          <a:solidFill>
            <a:srgbClr val="006600"/>
          </a:solidFill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h-TH" sz="36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ไม่ตรวจสอบหน้าตา/คุณลักษณะผู้มาใช้สิทธิ</a:t>
            </a:r>
            <a:endParaRPr lang="th-TH" sz="36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2" name="Rectangle 2"/>
          <p:cNvSpPr>
            <a:spLocks noRot="1" noChangeArrowheads="1"/>
          </p:cNvSpPr>
          <p:nvPr/>
        </p:nvSpPr>
        <p:spPr bwMode="auto">
          <a:xfrm>
            <a:off x="3863752" y="3126963"/>
            <a:ext cx="4680520" cy="648072"/>
          </a:xfrm>
          <a:prstGeom prst="rect">
            <a:avLst/>
          </a:prstGeom>
          <a:solidFill>
            <a:srgbClr val="006600"/>
          </a:solidFill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h-TH" sz="36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ให้ผู้มาใช้สิทธิลงลายมือชื่อผิดช่อง</a:t>
            </a:r>
            <a:endParaRPr lang="th-TH" sz="36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0" name="Rectangle 2"/>
          <p:cNvSpPr>
            <a:spLocks noRot="1" noChangeArrowheads="1"/>
          </p:cNvSpPr>
          <p:nvPr/>
        </p:nvSpPr>
        <p:spPr bwMode="auto">
          <a:xfrm>
            <a:off x="2387588" y="4019069"/>
            <a:ext cx="7632848" cy="648072"/>
          </a:xfrm>
          <a:prstGeom prst="rect">
            <a:avLst/>
          </a:prstGeom>
          <a:solidFill>
            <a:srgbClr val="006600"/>
          </a:solidFill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h-TH" sz="36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ไม่จดลำดับที่ลงในกระดาษ เพื่อส่งต่อ</a:t>
            </a:r>
            <a:r>
              <a:rPr lang="th-TH" sz="3600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ให้ </a:t>
            </a:r>
            <a:r>
              <a:rPr lang="th-TH" sz="3600" dirty="0" err="1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กปน</a:t>
            </a:r>
            <a:r>
              <a:rPr lang="th-TH" sz="3600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หน้าที่</a:t>
            </a:r>
            <a:r>
              <a:rPr lang="th-TH" sz="36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มอบบัตร</a:t>
            </a:r>
            <a:endParaRPr lang="th-TH" sz="36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1" name="Rectangle 4"/>
          <p:cNvSpPr txBox="1">
            <a:spLocks/>
          </p:cNvSpPr>
          <p:nvPr/>
        </p:nvSpPr>
        <p:spPr bwMode="auto">
          <a:xfrm>
            <a:off x="3935760" y="188640"/>
            <a:ext cx="5013168" cy="576064"/>
          </a:xfrm>
          <a:prstGeom prst="rect">
            <a:avLst/>
          </a:prstGeom>
          <a:solidFill>
            <a:srgbClr val="006600"/>
          </a:solidFill>
          <a:ln w="76200">
            <a:noFill/>
          </a:ln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anchor="ctr"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>
              <a:defRPr/>
            </a:pPr>
            <a:r>
              <a:rPr lang="th-TH" sz="54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4400" b="1" dirty="0" err="1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กปน</a:t>
            </a:r>
            <a:r>
              <a:rPr lang="th-TH" sz="44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หน้าที่</a:t>
            </a:r>
            <a:r>
              <a:rPr lang="th-TH" sz="4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ตรวจบัญชีรายชื่อ</a:t>
            </a:r>
          </a:p>
        </p:txBody>
      </p:sp>
      <p:sp>
        <p:nvSpPr>
          <p:cNvPr id="32" name="ลูกศรขวา 29"/>
          <p:cNvSpPr/>
          <p:nvPr/>
        </p:nvSpPr>
        <p:spPr bwMode="auto">
          <a:xfrm rot="16200000">
            <a:off x="10462109" y="6060276"/>
            <a:ext cx="295303" cy="485775"/>
          </a:xfrm>
          <a:prstGeom prst="righ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th-TH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ลูกศรขวา 29"/>
          <p:cNvSpPr/>
          <p:nvPr/>
        </p:nvSpPr>
        <p:spPr bwMode="auto">
          <a:xfrm rot="16200000">
            <a:off x="1496999" y="5998061"/>
            <a:ext cx="295303" cy="485775"/>
          </a:xfrm>
          <a:prstGeom prst="righ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th-TH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6912" y="96724"/>
            <a:ext cx="1048512" cy="1078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ลูกศรขวา 29"/>
          <p:cNvSpPr/>
          <p:nvPr/>
        </p:nvSpPr>
        <p:spPr bwMode="auto">
          <a:xfrm>
            <a:off x="3310917" y="250413"/>
            <a:ext cx="295303" cy="485775"/>
          </a:xfrm>
          <a:prstGeom prst="righ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th-TH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ลูกศรขวา 29"/>
          <p:cNvSpPr/>
          <p:nvPr/>
        </p:nvSpPr>
        <p:spPr bwMode="auto">
          <a:xfrm rot="10626543">
            <a:off x="9245019" y="200255"/>
            <a:ext cx="295303" cy="485775"/>
          </a:xfrm>
          <a:prstGeom prst="righ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th-TH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angle 2"/>
          <p:cNvSpPr>
            <a:spLocks noRot="1" noChangeArrowheads="1"/>
          </p:cNvSpPr>
          <p:nvPr/>
        </p:nvSpPr>
        <p:spPr bwMode="auto">
          <a:xfrm>
            <a:off x="3970867" y="4869160"/>
            <a:ext cx="4347628" cy="648072"/>
          </a:xfrm>
          <a:prstGeom prst="rect">
            <a:avLst/>
          </a:prstGeom>
          <a:solidFill>
            <a:srgbClr val="006600"/>
          </a:solidFill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h-TH" sz="36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เพิ่มชื่อในบัญชีรายชื่อโดยพลการ</a:t>
            </a:r>
            <a:endParaRPr lang="th-TH" sz="36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6" name="Rectangle 2"/>
          <p:cNvSpPr>
            <a:spLocks noRot="1" noChangeArrowheads="1"/>
          </p:cNvSpPr>
          <p:nvPr/>
        </p:nvSpPr>
        <p:spPr bwMode="auto">
          <a:xfrm>
            <a:off x="3519372" y="5831475"/>
            <a:ext cx="5215667" cy="648072"/>
          </a:xfrm>
          <a:prstGeom prst="rect">
            <a:avLst/>
          </a:prstGeom>
          <a:solidFill>
            <a:srgbClr val="006600"/>
          </a:solidFill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h-TH" sz="36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แบ่งบัญชีรายชื่อแล้วไม่เอามารวมกัน</a:t>
            </a:r>
            <a:endParaRPr lang="th-TH" sz="36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2588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Rot="1" noChangeArrowheads="1"/>
          </p:cNvSpPr>
          <p:nvPr/>
        </p:nvSpPr>
        <p:spPr bwMode="auto">
          <a:xfrm>
            <a:off x="3971764" y="2283892"/>
            <a:ext cx="4248472" cy="673445"/>
          </a:xfrm>
          <a:prstGeom prst="rect">
            <a:avLst/>
          </a:prstGeom>
          <a:solidFill>
            <a:srgbClr val="0070C0"/>
          </a:solidFill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h-TH" sz="36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ไม่กรอกลำดับที่บนต้นขั้วบัตร</a:t>
            </a:r>
            <a:endParaRPr lang="th-TH" sz="36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4" name="Rectangle 2"/>
          <p:cNvSpPr>
            <a:spLocks noRot="1" noChangeArrowheads="1"/>
          </p:cNvSpPr>
          <p:nvPr/>
        </p:nvSpPr>
        <p:spPr bwMode="auto">
          <a:xfrm>
            <a:off x="3144219" y="3101352"/>
            <a:ext cx="5688632" cy="720080"/>
          </a:xfrm>
          <a:prstGeom prst="rect">
            <a:avLst/>
          </a:prstGeom>
          <a:solidFill>
            <a:srgbClr val="0070C0"/>
          </a:solidFill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h-TH" sz="36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ไม่ให้ผู้มาใช้สิทธิลงลายมือชื่อบนต้นขั้วบัตร</a:t>
            </a:r>
            <a:endParaRPr lang="th-TH" sz="36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5" name="Rectangle 2"/>
          <p:cNvSpPr>
            <a:spLocks noRot="1" noChangeArrowheads="1"/>
          </p:cNvSpPr>
          <p:nvPr/>
        </p:nvSpPr>
        <p:spPr bwMode="auto">
          <a:xfrm>
            <a:off x="3431704" y="4037456"/>
            <a:ext cx="5040560" cy="648072"/>
          </a:xfrm>
          <a:prstGeom prst="rect">
            <a:avLst/>
          </a:prstGeom>
          <a:solidFill>
            <a:srgbClr val="0070C0"/>
          </a:solidFill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h-TH" sz="36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ไม่ลงลายมือชื่อตนเองบนต้นขั้วบัตร</a:t>
            </a:r>
            <a:endParaRPr lang="th-TH" sz="36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9" name="Rectangle 2"/>
          <p:cNvSpPr>
            <a:spLocks noRot="1" noChangeArrowheads="1"/>
          </p:cNvSpPr>
          <p:nvPr/>
        </p:nvSpPr>
        <p:spPr bwMode="auto">
          <a:xfrm>
            <a:off x="4090883" y="4895840"/>
            <a:ext cx="3722202" cy="581777"/>
          </a:xfrm>
          <a:prstGeom prst="rect">
            <a:avLst/>
          </a:prstGeom>
          <a:solidFill>
            <a:srgbClr val="0070C0"/>
          </a:solidFill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h-TH" sz="36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ไม่คลี่บัตร (บัตรติดไป 2 ใบ)</a:t>
            </a:r>
            <a:endParaRPr lang="th-TH" sz="36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0" name="Rectangle 2"/>
          <p:cNvSpPr>
            <a:spLocks noRot="1" noChangeArrowheads="1"/>
          </p:cNvSpPr>
          <p:nvPr/>
        </p:nvSpPr>
        <p:spPr bwMode="auto">
          <a:xfrm>
            <a:off x="4127434" y="5701230"/>
            <a:ext cx="3722202" cy="712490"/>
          </a:xfrm>
          <a:prstGeom prst="rect">
            <a:avLst/>
          </a:prstGeom>
          <a:solidFill>
            <a:srgbClr val="0070C0"/>
          </a:solidFill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h-TH" sz="36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ไม่ฉีกบัตรออกจากต้นขั้ว</a:t>
            </a:r>
            <a:endParaRPr lang="th-TH" sz="36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0" name="ลูกศรขวา 29"/>
          <p:cNvSpPr/>
          <p:nvPr/>
        </p:nvSpPr>
        <p:spPr bwMode="auto">
          <a:xfrm rot="16200000">
            <a:off x="9543083" y="6045131"/>
            <a:ext cx="360362" cy="485775"/>
          </a:xfrm>
          <a:prstGeom prst="righ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th-TH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Rectangle 4"/>
          <p:cNvSpPr txBox="1">
            <a:spLocks/>
          </p:cNvSpPr>
          <p:nvPr/>
        </p:nvSpPr>
        <p:spPr bwMode="auto">
          <a:xfrm>
            <a:off x="2531604" y="1187013"/>
            <a:ext cx="7128792" cy="791617"/>
          </a:xfrm>
          <a:prstGeom prst="rect">
            <a:avLst/>
          </a:prstGeom>
          <a:solidFill>
            <a:srgbClr val="FF0000"/>
          </a:solidFill>
          <a:ln w="76200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j-ea"/>
                <a:cs typeface="Angsana New" pitchFamily="18" charset="-34"/>
              </a:defRPr>
            </a:lvl1pPr>
            <a:lvl2pPr marL="742950" indent="-285750"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>
              <a:defRPr/>
            </a:pPr>
            <a:r>
              <a:rPr lang="th-TH" sz="54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4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ปัญหา/ความผิดพลาดที่นำไปสู่การร้องเรียน</a:t>
            </a:r>
          </a:p>
        </p:txBody>
      </p:sp>
      <p:sp>
        <p:nvSpPr>
          <p:cNvPr id="29" name="Rectangle 4"/>
          <p:cNvSpPr txBox="1">
            <a:spLocks/>
          </p:cNvSpPr>
          <p:nvPr/>
        </p:nvSpPr>
        <p:spPr bwMode="auto">
          <a:xfrm>
            <a:off x="3585133" y="293179"/>
            <a:ext cx="5247718" cy="648072"/>
          </a:xfrm>
          <a:prstGeom prst="rect">
            <a:avLst/>
          </a:prstGeom>
          <a:solidFill>
            <a:srgbClr val="0070C0"/>
          </a:solidFill>
          <a:ln w="76200">
            <a:noFill/>
          </a:ln>
          <a:scene3d>
            <a:camera prst="orthographicFront"/>
            <a:lightRig rig="threePt" dir="t"/>
          </a:scene3d>
          <a:sp3d>
            <a:bevelT prst="convex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>
              <a:defRPr/>
            </a:pPr>
            <a:r>
              <a:rPr lang="th-TH" sz="5400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4000" b="1" dirty="0" err="1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กปน</a:t>
            </a:r>
            <a:r>
              <a:rPr lang="th-TH" sz="40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หน้าที่</a:t>
            </a:r>
            <a:r>
              <a:rPr lang="th-TH" sz="4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มอบบัตรเลือกตั้ง </a:t>
            </a:r>
          </a:p>
        </p:txBody>
      </p:sp>
      <p:sp>
        <p:nvSpPr>
          <p:cNvPr id="32" name="ลูกศรขวา 29"/>
          <p:cNvSpPr/>
          <p:nvPr/>
        </p:nvSpPr>
        <p:spPr bwMode="auto">
          <a:xfrm rot="16200000">
            <a:off x="2351423" y="6045131"/>
            <a:ext cx="360362" cy="485775"/>
          </a:xfrm>
          <a:prstGeom prst="righ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th-TH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5953" y="78147"/>
            <a:ext cx="1028142" cy="1078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ลูกศรขวา 29"/>
          <p:cNvSpPr/>
          <p:nvPr/>
        </p:nvSpPr>
        <p:spPr bwMode="auto">
          <a:xfrm rot="10626543">
            <a:off x="9034428" y="374329"/>
            <a:ext cx="295303" cy="485775"/>
          </a:xfrm>
          <a:prstGeom prst="righ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th-TH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ลูกศรขวา 29"/>
          <p:cNvSpPr/>
          <p:nvPr/>
        </p:nvSpPr>
        <p:spPr bwMode="auto">
          <a:xfrm>
            <a:off x="3033144" y="320507"/>
            <a:ext cx="295303" cy="485775"/>
          </a:xfrm>
          <a:prstGeom prst="righ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th-TH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1577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with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withGroup">
                            <p:stCondLst>
                              <p:cond delay="3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withGroup">
                            <p:stCondLst>
                              <p:cond delay="45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Rot="1" noChangeArrowheads="1"/>
          </p:cNvSpPr>
          <p:nvPr/>
        </p:nvSpPr>
        <p:spPr bwMode="auto">
          <a:xfrm>
            <a:off x="3787205" y="1813213"/>
            <a:ext cx="4752528" cy="553398"/>
          </a:xfrm>
          <a:prstGeom prst="rect">
            <a:avLst/>
          </a:prstGeom>
          <a:solidFill>
            <a:srgbClr val="7030A0"/>
          </a:solidFill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h-TH" sz="32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ไม่สังเกตว่าผู้มาใช้สิทธิรับบัตรแล้วหรือยัง</a:t>
            </a:r>
          </a:p>
        </p:txBody>
      </p:sp>
      <p:sp>
        <p:nvSpPr>
          <p:cNvPr id="14" name="Rectangle 2"/>
          <p:cNvSpPr>
            <a:spLocks noRot="1" noChangeArrowheads="1"/>
          </p:cNvSpPr>
          <p:nvPr/>
        </p:nvSpPr>
        <p:spPr bwMode="auto">
          <a:xfrm>
            <a:off x="3313327" y="2626418"/>
            <a:ext cx="5874478" cy="578914"/>
          </a:xfrm>
          <a:prstGeom prst="rect">
            <a:avLst/>
          </a:prstGeom>
          <a:solidFill>
            <a:srgbClr val="7030A0"/>
          </a:solidFill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h-TH" sz="32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ปล่อยให้ผู้มาใช้สิทธิเข้าคูหาเดียวกันเกินกว่า </a:t>
            </a:r>
            <a:r>
              <a:rPr lang="en-US" sz="32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 </a:t>
            </a:r>
            <a:r>
              <a:rPr lang="th-TH" sz="32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คน</a:t>
            </a:r>
            <a:endParaRPr lang="th-TH" sz="32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5" name="Rectangle 2"/>
          <p:cNvSpPr>
            <a:spLocks noRot="1" noChangeArrowheads="1"/>
          </p:cNvSpPr>
          <p:nvPr/>
        </p:nvSpPr>
        <p:spPr bwMode="auto">
          <a:xfrm>
            <a:off x="3139133" y="5224909"/>
            <a:ext cx="6048672" cy="625406"/>
          </a:xfrm>
          <a:prstGeom prst="rect">
            <a:avLst/>
          </a:prstGeom>
          <a:solidFill>
            <a:srgbClr val="7030A0"/>
          </a:solidFill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h-TH" sz="32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ไม่สังเกตว่าผู้มาใช้สิทธินำบัตรออกมาจากคูหาหรือไม่</a:t>
            </a:r>
            <a:endParaRPr lang="th-TH" sz="32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9" name="Rectangle 2"/>
          <p:cNvSpPr>
            <a:spLocks noRot="1" noChangeArrowheads="1"/>
          </p:cNvSpPr>
          <p:nvPr/>
        </p:nvSpPr>
        <p:spPr bwMode="auto">
          <a:xfrm>
            <a:off x="3011050" y="3535878"/>
            <a:ext cx="6192688" cy="597944"/>
          </a:xfrm>
          <a:prstGeom prst="rect">
            <a:avLst/>
          </a:prstGeom>
          <a:solidFill>
            <a:srgbClr val="7030A0"/>
          </a:solidFill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h-TH" sz="32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ไม่สังเกตว่าผู้มาใช้สิทธิรับบัตรแล้วมาเข้าคูหาหรือไม่</a:t>
            </a:r>
            <a:endParaRPr lang="th-TH" sz="32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1" name="Rectangle 4"/>
          <p:cNvSpPr txBox="1">
            <a:spLocks/>
          </p:cNvSpPr>
          <p:nvPr/>
        </p:nvSpPr>
        <p:spPr bwMode="auto">
          <a:xfrm>
            <a:off x="2449231" y="891693"/>
            <a:ext cx="7128792" cy="791617"/>
          </a:xfrm>
          <a:prstGeom prst="rect">
            <a:avLst/>
          </a:prstGeom>
          <a:solidFill>
            <a:srgbClr val="FF0000"/>
          </a:solidFill>
          <a:ln w="76200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j-ea"/>
                <a:cs typeface="Angsana New" pitchFamily="18" charset="-34"/>
              </a:defRPr>
            </a:lvl1pPr>
            <a:lvl2pPr marL="742950" indent="-285750"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>
              <a:defRPr/>
            </a:pPr>
            <a:r>
              <a:rPr lang="th-TH" sz="5400" b="1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4400" b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ปัญหา/ความผิดพลาดที่นำไปสู่การร้องเรียน</a:t>
            </a:r>
            <a:endParaRPr lang="th-TH" sz="44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3" name="Rectangle 2"/>
          <p:cNvSpPr>
            <a:spLocks noRot="1" noChangeArrowheads="1"/>
          </p:cNvSpPr>
          <p:nvPr/>
        </p:nvSpPr>
        <p:spPr bwMode="auto">
          <a:xfrm>
            <a:off x="2063553" y="6043954"/>
            <a:ext cx="7817407" cy="625406"/>
          </a:xfrm>
          <a:prstGeom prst="rect">
            <a:avLst/>
          </a:prstGeom>
          <a:solidFill>
            <a:srgbClr val="7030A0"/>
          </a:solidFill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h-TH" sz="32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ไม่สังเกตว่าผู้มาใช้สิทธิถ่ายรูปบัตรที่ทำเครื่องหมายลงคะแนนหรือไม่</a:t>
            </a:r>
            <a:endParaRPr lang="th-TH" sz="32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6" name="Rectangle 2"/>
          <p:cNvSpPr>
            <a:spLocks noRot="1" noChangeArrowheads="1"/>
          </p:cNvSpPr>
          <p:nvPr/>
        </p:nvSpPr>
        <p:spPr bwMode="auto">
          <a:xfrm>
            <a:off x="3011050" y="4433326"/>
            <a:ext cx="6192688" cy="597944"/>
          </a:xfrm>
          <a:prstGeom prst="rect">
            <a:avLst/>
          </a:prstGeom>
          <a:solidFill>
            <a:srgbClr val="7030A0"/>
          </a:solidFill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h-TH" sz="32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ไม่สังเกตว่าผู้มาใช้สิทธิมีการชี้นำกันระหว่างคูหาหรือไม่ </a:t>
            </a:r>
            <a:endParaRPr lang="th-TH" sz="32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9" name="Rectangle 4"/>
          <p:cNvSpPr txBox="1">
            <a:spLocks/>
          </p:cNvSpPr>
          <p:nvPr/>
        </p:nvSpPr>
        <p:spPr bwMode="auto">
          <a:xfrm>
            <a:off x="3863753" y="188640"/>
            <a:ext cx="4242933" cy="648072"/>
          </a:xfrm>
          <a:prstGeom prst="rect">
            <a:avLst/>
          </a:prstGeom>
          <a:solidFill>
            <a:srgbClr val="7030A0"/>
          </a:solidFill>
          <a:ln w="76200">
            <a:noFill/>
          </a:ln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anchor="ctr"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>
              <a:defRPr/>
            </a:pPr>
            <a:r>
              <a:rPr lang="th-TH" sz="4400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4400" b="1" dirty="0" err="1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กปน</a:t>
            </a:r>
            <a:r>
              <a:rPr lang="th-TH" sz="4400" b="1" dirty="0" smtClean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. หน้าที่</a:t>
            </a:r>
            <a:r>
              <a:rPr lang="th-TH" sz="44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ควบคุมคูหา</a:t>
            </a:r>
          </a:p>
        </p:txBody>
      </p:sp>
      <p:sp>
        <p:nvSpPr>
          <p:cNvPr id="30" name="ลูกศรขวา 29"/>
          <p:cNvSpPr/>
          <p:nvPr/>
        </p:nvSpPr>
        <p:spPr bwMode="auto">
          <a:xfrm rot="16200000">
            <a:off x="10295693" y="5801067"/>
            <a:ext cx="295303" cy="485775"/>
          </a:xfrm>
          <a:prstGeom prst="righ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th-TH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ลูกศรขวา 29"/>
          <p:cNvSpPr/>
          <p:nvPr/>
        </p:nvSpPr>
        <p:spPr bwMode="auto">
          <a:xfrm rot="16200000">
            <a:off x="1353517" y="5801067"/>
            <a:ext cx="295303" cy="485775"/>
          </a:xfrm>
          <a:prstGeom prst="righ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th-TH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3269" y="73152"/>
            <a:ext cx="1002155" cy="1078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ลูกศรขวา 29"/>
          <p:cNvSpPr/>
          <p:nvPr/>
        </p:nvSpPr>
        <p:spPr bwMode="auto">
          <a:xfrm rot="10626543">
            <a:off x="8453204" y="233507"/>
            <a:ext cx="295303" cy="485775"/>
          </a:xfrm>
          <a:prstGeom prst="righ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th-TH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ลูกศรขวา 29"/>
          <p:cNvSpPr/>
          <p:nvPr/>
        </p:nvSpPr>
        <p:spPr bwMode="auto">
          <a:xfrm>
            <a:off x="3196882" y="212279"/>
            <a:ext cx="295303" cy="485775"/>
          </a:xfrm>
          <a:prstGeom prst="righ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th-TH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5688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175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withGroup">
                            <p:stCondLst>
                              <p:cond delay="325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withGroup">
                            <p:stCondLst>
                              <p:cond delay="425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75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75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Rot="1" noChangeArrowheads="1"/>
          </p:cNvSpPr>
          <p:nvPr/>
        </p:nvSpPr>
        <p:spPr bwMode="auto">
          <a:xfrm>
            <a:off x="3359696" y="2060848"/>
            <a:ext cx="5400600" cy="57606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h-TH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ไม่สังเกตว่าผู้มาใช้สิทธิออกมาจากคูหาหรือยัง</a:t>
            </a:r>
          </a:p>
        </p:txBody>
      </p:sp>
      <p:sp>
        <p:nvSpPr>
          <p:cNvPr id="15" name="Rectangle 2"/>
          <p:cNvSpPr>
            <a:spLocks noRot="1" noChangeArrowheads="1"/>
          </p:cNvSpPr>
          <p:nvPr/>
        </p:nvSpPr>
        <p:spPr bwMode="auto">
          <a:xfrm>
            <a:off x="3143672" y="2852937"/>
            <a:ext cx="5760640" cy="466627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h-TH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ปล่อยให้ผู้มาใช้สิทธินำบัตรออกไปจากที่เลือกตั้ง</a:t>
            </a:r>
          </a:p>
        </p:txBody>
      </p:sp>
      <p:sp>
        <p:nvSpPr>
          <p:cNvPr id="19" name="Rectangle 2"/>
          <p:cNvSpPr>
            <a:spLocks noRot="1" noChangeArrowheads="1"/>
          </p:cNvSpPr>
          <p:nvPr/>
        </p:nvSpPr>
        <p:spPr bwMode="auto">
          <a:xfrm>
            <a:off x="2697254" y="3573016"/>
            <a:ext cx="6567099" cy="57606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h-TH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ไม่สังเกตว่าผู้มาใช้สิทธิออกจากคูหานำบัตรออกมาหรือไม่</a:t>
            </a:r>
          </a:p>
        </p:txBody>
      </p:sp>
      <p:sp>
        <p:nvSpPr>
          <p:cNvPr id="20" name="Rectangle 2"/>
          <p:cNvSpPr>
            <a:spLocks noRot="1" noChangeArrowheads="1"/>
          </p:cNvSpPr>
          <p:nvPr/>
        </p:nvSpPr>
        <p:spPr bwMode="auto">
          <a:xfrm>
            <a:off x="4259796" y="6021288"/>
            <a:ext cx="3744416" cy="50405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h-TH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หย่อนบัตรแทนผู้มาใช้สิทธิ</a:t>
            </a:r>
          </a:p>
        </p:txBody>
      </p:sp>
      <p:sp>
        <p:nvSpPr>
          <p:cNvPr id="26" name="Rectangle 2"/>
          <p:cNvSpPr>
            <a:spLocks noRot="1" noChangeArrowheads="1"/>
          </p:cNvSpPr>
          <p:nvPr/>
        </p:nvSpPr>
        <p:spPr bwMode="auto">
          <a:xfrm>
            <a:off x="3287688" y="4365104"/>
            <a:ext cx="5760640" cy="57606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h-TH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ไม่สังเกตว่าผู้มาใช้สิทธิหย่อนบัตรครบถ้วนหรือไม่</a:t>
            </a:r>
          </a:p>
        </p:txBody>
      </p:sp>
      <p:sp>
        <p:nvSpPr>
          <p:cNvPr id="29" name="Rectangle 2"/>
          <p:cNvSpPr>
            <a:spLocks noRot="1" noChangeArrowheads="1"/>
          </p:cNvSpPr>
          <p:nvPr/>
        </p:nvSpPr>
        <p:spPr bwMode="auto">
          <a:xfrm>
            <a:off x="2999656" y="5157192"/>
            <a:ext cx="6516724" cy="57606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headEnd/>
            <a:tailEnd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h-TH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ไม่แนะนำให้ผู้มาใช้สิทธิหย่อนบัตรให้ถูกหีบตามประเภท</a:t>
            </a:r>
          </a:p>
        </p:txBody>
      </p:sp>
      <p:sp>
        <p:nvSpPr>
          <p:cNvPr id="30" name="Rectangle 4"/>
          <p:cNvSpPr txBox="1">
            <a:spLocks/>
          </p:cNvSpPr>
          <p:nvPr/>
        </p:nvSpPr>
        <p:spPr bwMode="auto">
          <a:xfrm>
            <a:off x="3863752" y="158196"/>
            <a:ext cx="4608512" cy="592834"/>
          </a:xfrm>
          <a:prstGeom prst="rect">
            <a:avLst/>
          </a:prstGeom>
          <a:solidFill>
            <a:schemeClr val="accent5">
              <a:lumMod val="75000"/>
            </a:schemeClr>
          </a:solidFill>
          <a:ln w="76200">
            <a:noFill/>
          </a:ln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anchor="ctr"/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>
              <a:defRPr/>
            </a:pPr>
            <a:r>
              <a:rPr lang="th-TH" sz="4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4400" b="1" dirty="0" err="1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กปน</a:t>
            </a:r>
            <a:r>
              <a:rPr lang="th-TH" sz="44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หน้าที่</a:t>
            </a:r>
            <a:r>
              <a:rPr lang="th-TH" sz="4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ควบคุมหีบบัตร</a:t>
            </a:r>
          </a:p>
        </p:txBody>
      </p:sp>
      <p:sp>
        <p:nvSpPr>
          <p:cNvPr id="31" name="Rectangle 4"/>
          <p:cNvSpPr txBox="1">
            <a:spLocks/>
          </p:cNvSpPr>
          <p:nvPr/>
        </p:nvSpPr>
        <p:spPr bwMode="auto">
          <a:xfrm>
            <a:off x="2449231" y="954039"/>
            <a:ext cx="7128792" cy="791617"/>
          </a:xfrm>
          <a:prstGeom prst="rect">
            <a:avLst/>
          </a:prstGeom>
          <a:solidFill>
            <a:srgbClr val="FF0000"/>
          </a:solidFill>
          <a:ln w="76200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convex"/>
          </a:sp3d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pitchFamily="34" charset="0"/>
                <a:ea typeface="+mj-ea"/>
                <a:cs typeface="Angsana New" pitchFamily="18" charset="-34"/>
              </a:defRPr>
            </a:lvl1pPr>
            <a:lvl2pPr marL="742950" indent="-285750"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>
              <a:defRPr/>
            </a:pPr>
            <a:r>
              <a:rPr lang="th-TH" sz="5400" b="1" dirty="0">
                <a:solidFill>
                  <a:schemeClr val="bg1"/>
                </a:solidFill>
                <a:latin typeface="TH SarabunPSK" pitchFamily="34" charset="-34"/>
                <a:cs typeface="TH SarabunPSK" pitchFamily="34" charset="-34"/>
              </a:rPr>
              <a:t> </a:t>
            </a:r>
            <a:r>
              <a:rPr lang="th-TH" sz="4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ปัญหา/ความผิดพลาดที่นำไปสู่การร้องเรียน</a:t>
            </a:r>
          </a:p>
        </p:txBody>
      </p:sp>
      <p:sp>
        <p:nvSpPr>
          <p:cNvPr id="32" name="ลูกศรขวา 29"/>
          <p:cNvSpPr/>
          <p:nvPr/>
        </p:nvSpPr>
        <p:spPr bwMode="auto">
          <a:xfrm rot="16200000">
            <a:off x="10079669" y="6030429"/>
            <a:ext cx="295303" cy="485775"/>
          </a:xfrm>
          <a:prstGeom prst="righ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th-TH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ลูกศรขวา 29"/>
          <p:cNvSpPr/>
          <p:nvPr/>
        </p:nvSpPr>
        <p:spPr bwMode="auto">
          <a:xfrm rot="16200000">
            <a:off x="1510717" y="6030429"/>
            <a:ext cx="295303" cy="485775"/>
          </a:xfrm>
          <a:prstGeom prst="righ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th-TH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8357" y="116869"/>
            <a:ext cx="1002155" cy="1078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ลูกศรขวา 29"/>
          <p:cNvSpPr/>
          <p:nvPr/>
        </p:nvSpPr>
        <p:spPr bwMode="auto">
          <a:xfrm rot="10626543">
            <a:off x="8840919" y="150022"/>
            <a:ext cx="295303" cy="485775"/>
          </a:xfrm>
          <a:prstGeom prst="righ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th-TH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ลูกศรขวา 29"/>
          <p:cNvSpPr/>
          <p:nvPr/>
        </p:nvSpPr>
        <p:spPr bwMode="auto">
          <a:xfrm>
            <a:off x="3214678" y="170162"/>
            <a:ext cx="295303" cy="485775"/>
          </a:xfrm>
          <a:prstGeom prst="righ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endParaRPr lang="th-TH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8145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withGroup">
                            <p:stCondLst>
                              <p:cond delay="275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with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25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3"/>
          <p:cNvSpPr>
            <a:spLocks noChangeArrowheads="1"/>
          </p:cNvSpPr>
          <p:nvPr/>
        </p:nvSpPr>
        <p:spPr bwMode="auto">
          <a:xfrm>
            <a:off x="5089710" y="380435"/>
            <a:ext cx="2714625" cy="1016000"/>
          </a:xfrm>
          <a:prstGeom prst="rect">
            <a:avLst/>
          </a:prstGeom>
          <a:solidFill>
            <a:schemeClr val="tx2"/>
          </a:solidFill>
          <a:ln w="76200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th-TH" altLang="th-TH" sz="6000" b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การแต่งกาย</a:t>
            </a: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000141" y="1038417"/>
            <a:ext cx="3155031" cy="1200329"/>
          </a:xfrm>
          <a:prstGeom prst="rect">
            <a:avLst/>
          </a:prstGeom>
          <a:solidFill>
            <a:schemeClr val="tx2"/>
          </a:solidFill>
          <a:ln w="76200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th-TH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ข้าราชการ/</a:t>
            </a:r>
            <a:r>
              <a:rPr lang="th-TH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จนท</a:t>
            </a:r>
            <a:r>
              <a:rPr lang="th-TH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.ของรัฐ</a:t>
            </a:r>
          </a:p>
          <a:p>
            <a:pPr algn="ctr" eaLnBrk="1" hangingPunct="1">
              <a:defRPr/>
            </a:pPr>
            <a:r>
              <a:rPr lang="th-TH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ให้</a:t>
            </a:r>
            <a:r>
              <a:rPr lang="th-TH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แต่งเครื่องแบบ</a:t>
            </a: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8526453" y="1489294"/>
            <a:ext cx="2614819" cy="646331"/>
          </a:xfrm>
          <a:prstGeom prst="rect">
            <a:avLst/>
          </a:prstGeom>
          <a:solidFill>
            <a:schemeClr val="tx2"/>
          </a:solidFill>
          <a:ln w="76200">
            <a:solidFill>
              <a:srgbClr val="0000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th-TH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ปชช</a:t>
            </a:r>
            <a:r>
              <a:rPr lang="th-TH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 แต่งชุดสุภาพ</a:t>
            </a:r>
          </a:p>
        </p:txBody>
      </p:sp>
      <p:pic>
        <p:nvPicPr>
          <p:cNvPr id="8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2395" y="115888"/>
            <a:ext cx="1002155" cy="1078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5621" y="2614847"/>
            <a:ext cx="9826774" cy="410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06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615" y="1199378"/>
            <a:ext cx="9550857" cy="5613997"/>
          </a:xfrm>
          <a:prstGeom prst="rect">
            <a:avLst/>
          </a:prstGeom>
        </p:spPr>
      </p:pic>
      <p:pic>
        <p:nvPicPr>
          <p:cNvPr id="372738" name="Picture 5" descr="73-20051022143610">
            <a:extLst>
              <a:ext uri="{FF2B5EF4-FFF2-40B4-BE49-F238E27FC236}">
                <a16:creationId xmlns="" xmlns:a16="http://schemas.microsoft.com/office/drawing/2014/main" id="{38470ED5-9ACF-4C06-8C59-383BCE331E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325" y="161131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9D562842-C7CC-42B2-B409-1F8768FF9A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1558" y="92248"/>
            <a:ext cx="6595074" cy="923330"/>
          </a:xfrm>
          <a:prstGeom prst="rect">
            <a:avLst/>
          </a:prstGeom>
          <a:solidFill>
            <a:srgbClr val="C00000"/>
          </a:solidFill>
          <a:ln w="762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th-TH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H SarabunPSK" pitchFamily="34" charset="-34"/>
                <a:cs typeface="TH SarabunPSK" pitchFamily="34" charset="-34"/>
              </a:rPr>
              <a:t>ค่าตอบแทนความเหนื่อยยากนะจ๊ะ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="" xmlns:a16="http://schemas.microsoft.com/office/drawing/2014/main" id="{3EB14B47-C16B-48F7-8DF8-E5DE5818E9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190" y="0"/>
            <a:ext cx="1215706" cy="1305882"/>
          </a:xfrm>
          <a:prstGeom prst="rect">
            <a:avLst/>
          </a:prstGeom>
        </p:spPr>
      </p:pic>
      <p:sp>
        <p:nvSpPr>
          <p:cNvPr id="9" name="TextBox 5">
            <a:extLst>
              <a:ext uri="{FF2B5EF4-FFF2-40B4-BE49-F238E27FC236}">
                <a16:creationId xmlns="" xmlns:a16="http://schemas.microsoft.com/office/drawing/2014/main" id="{A5ACA3D7-DAB2-43DB-BB61-5354921BF518}"/>
              </a:ext>
            </a:extLst>
          </p:cNvPr>
          <p:cNvSpPr txBox="1"/>
          <p:nvPr/>
        </p:nvSpPr>
        <p:spPr>
          <a:xfrm>
            <a:off x="1619470" y="1266328"/>
            <a:ext cx="2183088" cy="630942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ประธาน </a:t>
            </a:r>
            <a:r>
              <a:rPr lang="th-TH" sz="35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กปน</a:t>
            </a:r>
            <a:r>
              <a:rPr lang="th-TH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</a:p>
        </p:txBody>
      </p:sp>
      <p:sp>
        <p:nvSpPr>
          <p:cNvPr id="10" name="TextBox 4">
            <a:extLst>
              <a:ext uri="{FF2B5EF4-FFF2-40B4-BE49-F238E27FC236}">
                <a16:creationId xmlns="" xmlns:a16="http://schemas.microsoft.com/office/drawing/2014/main" id="{4BEEE613-4BFB-442B-8842-4912A94E0872}"/>
              </a:ext>
            </a:extLst>
          </p:cNvPr>
          <p:cNvSpPr txBox="1"/>
          <p:nvPr/>
        </p:nvSpPr>
        <p:spPr>
          <a:xfrm>
            <a:off x="5903249" y="1365607"/>
            <a:ext cx="893355" cy="63094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กปน.</a:t>
            </a:r>
          </a:p>
        </p:txBody>
      </p:sp>
      <p:sp>
        <p:nvSpPr>
          <p:cNvPr id="11" name="TextBox 7">
            <a:extLst>
              <a:ext uri="{FF2B5EF4-FFF2-40B4-BE49-F238E27FC236}">
                <a16:creationId xmlns="" xmlns:a16="http://schemas.microsoft.com/office/drawing/2014/main" id="{D873F3A7-7631-4C53-AA68-5105A8BC8DF6}"/>
              </a:ext>
            </a:extLst>
          </p:cNvPr>
          <p:cNvSpPr txBox="1"/>
          <p:nvPr/>
        </p:nvSpPr>
        <p:spPr>
          <a:xfrm>
            <a:off x="7033633" y="1349703"/>
            <a:ext cx="2390664" cy="630942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เจ้าหน้าที่ </a:t>
            </a:r>
            <a:r>
              <a:rPr lang="th-TH" sz="35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รปภ</a:t>
            </a:r>
            <a:r>
              <a:rPr lang="th-TH" sz="35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</a:p>
        </p:txBody>
      </p:sp>
      <p:graphicFrame>
        <p:nvGraphicFramePr>
          <p:cNvPr id="13" name="ตาราง 12">
            <a:extLst>
              <a:ext uri="{FF2B5EF4-FFF2-40B4-BE49-F238E27FC236}">
                <a16:creationId xmlns="" xmlns:a16="http://schemas.microsoft.com/office/drawing/2014/main" id="{639263D1-435B-48B0-BF2E-001A08A254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5720469"/>
              </p:ext>
            </p:extLst>
          </p:nvPr>
        </p:nvGraphicFramePr>
        <p:xfrm>
          <a:off x="970831" y="2144506"/>
          <a:ext cx="3325281" cy="402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5281">
                  <a:extLst>
                    <a:ext uri="{9D8B030D-6E8A-4147-A177-3AD203B41FA5}">
                      <a16:colId xmlns="" xmlns:a16="http://schemas.microsoft.com/office/drawing/2014/main" val="3657331715"/>
                    </a:ext>
                  </a:extLst>
                </a:gridCol>
              </a:tblGrid>
              <a:tr h="998186">
                <a:tc>
                  <a:txBody>
                    <a:bodyPr/>
                    <a:lstStyle/>
                    <a:p>
                      <a:pPr algn="ctr"/>
                      <a:r>
                        <a:rPr lang="th-TH" sz="3000" u="sng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วันอบรม </a:t>
                      </a:r>
                      <a:r>
                        <a:rPr lang="th-TH" sz="3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</a:p>
                    <a:p>
                      <a:pPr algn="ctr"/>
                      <a:r>
                        <a:rPr lang="en-US" sz="3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300  </a:t>
                      </a:r>
                      <a:r>
                        <a:rPr lang="th-TH" sz="3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บาท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51926492"/>
                  </a:ext>
                </a:extLst>
              </a:tr>
              <a:tr h="998186">
                <a:tc>
                  <a:txBody>
                    <a:bodyPr/>
                    <a:lstStyle/>
                    <a:p>
                      <a:pPr algn="ctr"/>
                      <a:r>
                        <a:rPr lang="th-TH" sz="3000" b="1" u="sng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วันรับวัสดุ/อุปกรณ์ </a:t>
                      </a:r>
                      <a:r>
                        <a:rPr lang="en-US" sz="3000" b="1" u="sng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endParaRPr lang="th-TH" sz="3000" b="1" u="sng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/>
                      <a:r>
                        <a:rPr lang="en-US" sz="3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250 </a:t>
                      </a:r>
                      <a:r>
                        <a:rPr lang="th-TH" sz="3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บาท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33701301"/>
                  </a:ext>
                </a:extLst>
              </a:tr>
              <a:tr h="998186">
                <a:tc>
                  <a:txBody>
                    <a:bodyPr/>
                    <a:lstStyle/>
                    <a:p>
                      <a:pPr algn="ctr"/>
                      <a:r>
                        <a:rPr lang="th-TH" sz="3000" b="1" u="sng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วันเลือกตั้ง    </a:t>
                      </a:r>
                    </a:p>
                    <a:p>
                      <a:pPr algn="ctr"/>
                      <a:r>
                        <a:rPr lang="th-TH" sz="3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</a:t>
                      </a:r>
                      <a:r>
                        <a:rPr lang="en-US" sz="3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00 </a:t>
                      </a:r>
                      <a:r>
                        <a:rPr lang="th-TH" sz="3000" b="1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3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บาท</a:t>
                      </a:r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22855406"/>
                  </a:ext>
                </a:extLst>
              </a:tr>
              <a:tr h="998186">
                <a:tc>
                  <a:txBody>
                    <a:bodyPr/>
                    <a:lstStyle/>
                    <a:p>
                      <a:pPr algn="ctr"/>
                      <a:r>
                        <a:rPr lang="th-TH" sz="3000" b="1" u="sng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ค่าพาหนะวันเลือกตั้ง </a:t>
                      </a:r>
                    </a:p>
                    <a:p>
                      <a:pPr algn="ctr"/>
                      <a:r>
                        <a:rPr lang="en-US" sz="3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200 </a:t>
                      </a:r>
                      <a:r>
                        <a:rPr lang="th-TH" sz="3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บาท</a:t>
                      </a:r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56559898"/>
                  </a:ext>
                </a:extLst>
              </a:tr>
            </a:tbl>
          </a:graphicData>
        </a:graphic>
      </p:graphicFrame>
      <p:graphicFrame>
        <p:nvGraphicFramePr>
          <p:cNvPr id="16" name="ตาราง 15">
            <a:extLst>
              <a:ext uri="{FF2B5EF4-FFF2-40B4-BE49-F238E27FC236}">
                <a16:creationId xmlns="" xmlns:a16="http://schemas.microsoft.com/office/drawing/2014/main" id="{8EC59FFA-8E73-4D14-8E24-DA1F9ACD80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5734749"/>
              </p:ext>
            </p:extLst>
          </p:nvPr>
        </p:nvGraphicFramePr>
        <p:xfrm>
          <a:off x="5649100" y="2273943"/>
          <a:ext cx="4044124" cy="402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44124">
                  <a:extLst>
                    <a:ext uri="{9D8B030D-6E8A-4147-A177-3AD203B41FA5}">
                      <a16:colId xmlns="" xmlns:a16="http://schemas.microsoft.com/office/drawing/2014/main" val="3657331715"/>
                    </a:ext>
                  </a:extLst>
                </a:gridCol>
              </a:tblGrid>
              <a:tr h="998186">
                <a:tc>
                  <a:txBody>
                    <a:bodyPr/>
                    <a:lstStyle/>
                    <a:p>
                      <a:pPr algn="ctr"/>
                      <a:r>
                        <a:rPr lang="th-TH" sz="3000" u="sng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วันอบรม </a:t>
                      </a:r>
                      <a:r>
                        <a:rPr lang="th-TH" sz="3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</a:p>
                    <a:p>
                      <a:pPr algn="ctr"/>
                      <a:r>
                        <a:rPr lang="en-US" sz="3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300  </a:t>
                      </a:r>
                      <a:r>
                        <a:rPr lang="th-TH" sz="30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บาท</a:t>
                      </a:r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51926492"/>
                  </a:ext>
                </a:extLst>
              </a:tr>
              <a:tr h="998186">
                <a:tc>
                  <a:txBody>
                    <a:bodyPr/>
                    <a:lstStyle/>
                    <a:p>
                      <a:pPr algn="ctr"/>
                      <a:r>
                        <a:rPr lang="th-TH" sz="3000" b="1" u="sng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วันรับวัสดุ/อุปกรณ์ </a:t>
                      </a:r>
                      <a:r>
                        <a:rPr lang="en-US" sz="3000" b="1" u="sng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endParaRPr lang="th-TH" sz="3000" b="1" u="sng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/>
                      <a:r>
                        <a:rPr lang="en-US" sz="3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250 </a:t>
                      </a:r>
                      <a:r>
                        <a:rPr lang="th-TH" sz="3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บาท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33701301"/>
                  </a:ext>
                </a:extLst>
              </a:tr>
              <a:tr h="998186">
                <a:tc>
                  <a:txBody>
                    <a:bodyPr/>
                    <a:lstStyle/>
                    <a:p>
                      <a:pPr algn="ctr"/>
                      <a:r>
                        <a:rPr lang="th-TH" sz="3000" b="1" u="sng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วันเลือกตั้ง    </a:t>
                      </a:r>
                    </a:p>
                    <a:p>
                      <a:pPr algn="ctr"/>
                      <a:r>
                        <a:rPr lang="en-US" sz="3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450  </a:t>
                      </a:r>
                      <a:r>
                        <a:rPr lang="th-TH" sz="3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บาท</a:t>
                      </a:r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22855406"/>
                  </a:ext>
                </a:extLst>
              </a:tr>
              <a:tr h="998186">
                <a:tc>
                  <a:txBody>
                    <a:bodyPr/>
                    <a:lstStyle/>
                    <a:p>
                      <a:pPr algn="ctr"/>
                      <a:r>
                        <a:rPr lang="th-TH" sz="3000" b="1" u="sng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ค่าพาหนะวันเลือกตั้ง </a:t>
                      </a:r>
                    </a:p>
                    <a:p>
                      <a:pPr algn="ctr"/>
                      <a:r>
                        <a:rPr lang="en-US" sz="3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200 </a:t>
                      </a:r>
                      <a:r>
                        <a:rPr lang="th-TH" sz="3000" b="1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บาท</a:t>
                      </a:r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56559898"/>
                  </a:ext>
                </a:extLst>
              </a:tr>
            </a:tbl>
          </a:graphicData>
        </a:graphic>
      </p:graphicFrame>
      <p:pic>
        <p:nvPicPr>
          <p:cNvPr id="17" name="Picture 4" descr="g0501527">
            <a:extLst>
              <a:ext uri="{FF2B5EF4-FFF2-40B4-BE49-F238E27FC236}">
                <a16:creationId xmlns="" xmlns:a16="http://schemas.microsoft.com/office/drawing/2014/main" id="{B1FF337E-D2E1-4765-B839-EA1CD8880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10201160" y="2345844"/>
            <a:ext cx="1698625" cy="29095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654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2548" y="7804"/>
            <a:ext cx="1002155" cy="1078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513" y="1098849"/>
            <a:ext cx="8928173" cy="5231185"/>
          </a:xfrm>
          <a:prstGeom prst="rect">
            <a:avLst/>
          </a:prstGeom>
        </p:spPr>
      </p:pic>
      <p:sp>
        <p:nvSpPr>
          <p:cNvPr id="4" name="วงรี 3"/>
          <p:cNvSpPr/>
          <p:nvPr/>
        </p:nvSpPr>
        <p:spPr>
          <a:xfrm>
            <a:off x="3143672" y="1412776"/>
            <a:ext cx="720080" cy="50405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" name="วงรี 5"/>
          <p:cNvSpPr/>
          <p:nvPr/>
        </p:nvSpPr>
        <p:spPr>
          <a:xfrm>
            <a:off x="5231904" y="1220036"/>
            <a:ext cx="720080" cy="50405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7" name="วงรี 6"/>
          <p:cNvSpPr/>
          <p:nvPr/>
        </p:nvSpPr>
        <p:spPr>
          <a:xfrm>
            <a:off x="8544272" y="1289956"/>
            <a:ext cx="720080" cy="50405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8" name="วงรี 7"/>
          <p:cNvSpPr/>
          <p:nvPr/>
        </p:nvSpPr>
        <p:spPr>
          <a:xfrm>
            <a:off x="6875863" y="1289956"/>
            <a:ext cx="720080" cy="50405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6875864" y="3990109"/>
            <a:ext cx="979664" cy="6026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9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บัตรไม่เลือกผู้สมัครผู้ใด</a:t>
            </a:r>
            <a:endParaRPr lang="th-TH" sz="19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1819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733800" y="148450"/>
            <a:ext cx="4140200" cy="720428"/>
          </a:xfrm>
        </p:spPr>
        <p:txBody>
          <a:bodyPr>
            <a:noAutofit/>
          </a:bodyPr>
          <a:lstStyle/>
          <a:p>
            <a:pPr algn="ctr"/>
            <a:r>
              <a:rPr lang="th-TH" sz="4400" b="1" dirty="0" smtClean="0">
                <a:solidFill>
                  <a:srgbClr val="99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สิทธิ</a:t>
            </a:r>
            <a:r>
              <a:rPr lang="th-TH" sz="4400" b="1" dirty="0">
                <a:solidFill>
                  <a:srgbClr val="99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ประโยชน์</a:t>
            </a:r>
            <a:endParaRPr lang="th-TH" sz="4400" b="1" dirty="0">
              <a:solidFill>
                <a:srgbClr val="9900CC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13553" y="821643"/>
            <a:ext cx="10794230" cy="5225863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buNone/>
              <a:tabLst>
                <a:tab pos="1257300" algn="l"/>
              </a:tabLst>
            </a:pPr>
            <a:endParaRPr lang="th-TH" altLang="zh-CN" sz="1500" b="1" dirty="0" smtClean="0">
              <a:solidFill>
                <a:schemeClr val="tx1"/>
              </a:solidFill>
              <a:latin typeface="TH SarabunPSK" panose="020B0500040200020003" pitchFamily="34" charset="-34"/>
              <a:ea typeface="SimSun" pitchFamily="2" charset="-122"/>
              <a:cs typeface="TH SarabunPSK" panose="020B0500040200020003" pitchFamily="34" charset="-34"/>
            </a:endParaRPr>
          </a:p>
          <a:p>
            <a:pPr marL="0" indent="0">
              <a:lnSpc>
                <a:spcPct val="90000"/>
              </a:lnSpc>
              <a:buNone/>
              <a:tabLst>
                <a:tab pos="1257300" algn="l"/>
              </a:tabLst>
            </a:pPr>
            <a:r>
              <a:rPr lang="th-TH" altLang="zh-CN" sz="3500" b="1" dirty="0" smtClean="0">
                <a:solidFill>
                  <a:srgbClr val="0000FF"/>
                </a:solidFill>
                <a:latin typeface="TH SarabunPSK" panose="020B0500040200020003" pitchFamily="34" charset="-34"/>
                <a:ea typeface="SimSun" pitchFamily="2" charset="-122"/>
                <a:cs typeface="TH SarabunPSK" panose="020B0500040200020003" pitchFamily="34" charset="-34"/>
              </a:rPr>
              <a:t>เงิน</a:t>
            </a:r>
            <a:r>
              <a:rPr lang="th-TH" altLang="zh-CN" sz="3500" b="1" dirty="0">
                <a:solidFill>
                  <a:srgbClr val="0000FF"/>
                </a:solidFill>
                <a:latin typeface="TH SarabunPSK" panose="020B0500040200020003" pitchFamily="34" charset="-34"/>
                <a:ea typeface="SimSun" pitchFamily="2" charset="-122"/>
                <a:cs typeface="TH SarabunPSK" panose="020B0500040200020003" pitchFamily="34" charset="-34"/>
              </a:rPr>
              <a:t>ช่วยเหลือกรณีประสบภัยจากการปฏิบัติหน้าที่ </a:t>
            </a:r>
          </a:p>
          <a:p>
            <a:pPr marL="457200" indent="-457200">
              <a:lnSpc>
                <a:spcPct val="90000"/>
              </a:lnSpc>
              <a:buFont typeface="Wingdings" panose="05000000000000000000" pitchFamily="2" charset="2"/>
              <a:buChar char="v"/>
              <a:tabLst>
                <a:tab pos="1257300" algn="l"/>
              </a:tabLst>
            </a:pPr>
            <a:r>
              <a:rPr lang="th-TH" altLang="zh-CN" sz="3200" b="1" dirty="0">
                <a:solidFill>
                  <a:schemeClr val="tx1"/>
                </a:solidFill>
                <a:latin typeface="TH SarabunPSK" panose="020B0500040200020003" pitchFamily="34" charset="-34"/>
                <a:ea typeface="SimSun" pitchFamily="2" charset="-122"/>
                <a:cs typeface="TH SarabunPSK" panose="020B0500040200020003" pitchFamily="34" charset="-34"/>
              </a:rPr>
              <a:t>กรณีบาดเจ็บ เบิกตามที่จ่ายจริง แต่ไม่เกิน 1 แสนบาท </a:t>
            </a:r>
          </a:p>
          <a:p>
            <a:pPr marL="457200" indent="-457200">
              <a:lnSpc>
                <a:spcPct val="90000"/>
              </a:lnSpc>
              <a:buFont typeface="Wingdings" panose="05000000000000000000" pitchFamily="2" charset="2"/>
              <a:buChar char="v"/>
              <a:tabLst>
                <a:tab pos="1257300" algn="l"/>
              </a:tabLst>
            </a:pPr>
            <a:r>
              <a:rPr lang="th-TH" altLang="zh-CN" sz="3200" b="1" dirty="0">
                <a:solidFill>
                  <a:schemeClr val="tx1"/>
                </a:solidFill>
                <a:latin typeface="TH SarabunPSK" panose="020B0500040200020003" pitchFamily="34" charset="-34"/>
                <a:ea typeface="SimSun" pitchFamily="2" charset="-122"/>
                <a:cs typeface="TH SarabunPSK" panose="020B0500040200020003" pitchFamily="34" charset="-34"/>
              </a:rPr>
              <a:t>กรณีเสียชีวิต จำนวน 1 แสนบาท </a:t>
            </a:r>
          </a:p>
          <a:p>
            <a:pPr marL="457200" indent="-457200">
              <a:lnSpc>
                <a:spcPct val="90000"/>
              </a:lnSpc>
              <a:buFont typeface="Wingdings" panose="05000000000000000000" pitchFamily="2" charset="2"/>
              <a:buChar char="v"/>
              <a:tabLst>
                <a:tab pos="1257300" algn="l"/>
              </a:tabLst>
            </a:pPr>
            <a:r>
              <a:rPr lang="th-TH" sz="32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กรณีผู้ปฏิบัติงานเสียชีวิตหรือได้รับบาดเจ็บให้ได้รับเงินช่วยเหลือเป็นการบำรุงขวัญ ดังนี้</a:t>
            </a:r>
            <a:endParaRPr lang="en-US" sz="32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lnSpc>
                <a:spcPct val="90000"/>
              </a:lnSpc>
            </a:pPr>
            <a:r>
              <a:rPr lang="th-TH" sz="32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1. กรณีเสียชีวิต 		รายละ  20,000 บ.</a:t>
            </a:r>
            <a:endParaRPr lang="en-US" sz="32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lnSpc>
                <a:spcPct val="90000"/>
              </a:lnSpc>
            </a:pPr>
            <a:r>
              <a:rPr lang="th-TH" sz="32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2. บาดเจ็บสาหัส 		รายละ  10,000 บ.</a:t>
            </a:r>
            <a:endParaRPr lang="en-US" sz="32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lnSpc>
                <a:spcPct val="90000"/>
              </a:lnSpc>
            </a:pPr>
            <a:r>
              <a:rPr lang="th-TH" sz="32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3. บาดเจ็บไม่สาหัส	     </a:t>
            </a:r>
            <a:r>
              <a:rPr lang="th-TH" sz="32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ราย</a:t>
            </a:r>
            <a:r>
              <a:rPr lang="th-TH" sz="32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ละ    5,000 บ.</a:t>
            </a:r>
            <a:endParaRPr lang="en-US" sz="32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th-TH" sz="32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th-TH" sz="32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ระเบียบ </a:t>
            </a:r>
            <a:r>
              <a:rPr lang="th-TH" sz="3200" b="1" dirty="0" err="1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กกต</a:t>
            </a:r>
            <a:r>
              <a:rPr lang="th-TH" sz="32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.ว่าด้วยเงินชดเชยผู้ประสบภัยเนื่องจากการปฏิบัติงานเลือกตั้ง พ.ศ. 2555) </a:t>
            </a:r>
            <a:endParaRPr lang="en-US" sz="32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sz="32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" name="รูปภาพ 5" descr="logo_ect%2012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094247" y="148450"/>
            <a:ext cx="919040" cy="985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0209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3" name="ตัวยึดเนื้อหา 3" descr="44aae427eecc2417cf68188bdd958a9f0ff79c80c171cf24d00e253fe49a76f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3439" y="762768"/>
            <a:ext cx="7931563" cy="4461504"/>
          </a:xfrm>
        </p:spPr>
      </p:pic>
      <p:pic>
        <p:nvPicPr>
          <p:cNvPr id="81924" name="รูปภาพ 5" descr="Logo-กกต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957" y="109537"/>
            <a:ext cx="1062038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7209075" y="5332603"/>
            <a:ext cx="4617165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>
              <a:defRPr/>
            </a:pPr>
            <a:r>
              <a:rPr lang="th-TH" altLang="th-TH" sz="7500" b="1" dirty="0" smtClean="0">
                <a:solidFill>
                  <a:srgbClr val="99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ขอบคุณค่ะ</a:t>
            </a:r>
            <a:endParaRPr lang="th-TH" altLang="th-TH" sz="7500" dirty="0" smtClean="0">
              <a:solidFill>
                <a:srgbClr val="99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72120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รูปภาพ 8" descr="รูปภาพประกอบด้วย รูปวาด, โต๊ะ&#10;&#10;คำอธิบายที่สร้างโดยอัตโนมัติ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07" t="22337" r="2428" b="64784"/>
          <a:stretch>
            <a:fillRect/>
          </a:stretch>
        </p:blipFill>
        <p:spPr bwMode="auto">
          <a:xfrm>
            <a:off x="1697038" y="138113"/>
            <a:ext cx="7739062" cy="984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extBox 1"/>
          <p:cNvSpPr txBox="1">
            <a:spLocks noChangeArrowheads="1"/>
          </p:cNvSpPr>
          <p:nvPr/>
        </p:nvSpPr>
        <p:spPr bwMode="auto">
          <a:xfrm>
            <a:off x="2649682" y="138113"/>
            <a:ext cx="7142018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>
              <a:defRPr/>
            </a:pPr>
            <a:r>
              <a:rPr lang="th-TH" altLang="th-TH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itchFamily="34" charset="-34"/>
                <a:cs typeface="TH SarabunIT๙" pitchFamily="34" charset="-34"/>
              </a:rPr>
              <a:t>ผังขั้นตอนการนับคะแนน</a:t>
            </a:r>
            <a:endParaRPr lang="th-TH" altLang="th-TH" sz="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IT๙" pitchFamily="34" charset="-34"/>
              <a:cs typeface="TH SarabunIT๙" pitchFamily="34" charset="-34"/>
            </a:endParaRPr>
          </a:p>
        </p:txBody>
      </p:sp>
      <p:pic>
        <p:nvPicPr>
          <p:cNvPr id="13317" name="Picture 7" descr="E:\งานปี 64\เลือกตั้งอบจ.64\ไฟล์รูป\CCI_00015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3" y="1335088"/>
            <a:ext cx="11258550" cy="5439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ลูกศรขวา 1"/>
          <p:cNvSpPr/>
          <p:nvPr/>
        </p:nvSpPr>
        <p:spPr>
          <a:xfrm>
            <a:off x="6048375" y="1706563"/>
            <a:ext cx="1049338" cy="873125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3" name="ลูกศรลง 2"/>
          <p:cNvSpPr/>
          <p:nvPr/>
        </p:nvSpPr>
        <p:spPr>
          <a:xfrm>
            <a:off x="3671888" y="2736850"/>
            <a:ext cx="900112" cy="558800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657057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4"/>
          <p:cNvSpPr>
            <a:spLocks noChangeArrowheads="1"/>
          </p:cNvSpPr>
          <p:nvPr/>
        </p:nvSpPr>
        <p:spPr bwMode="auto">
          <a:xfrm>
            <a:off x="3593811" y="653368"/>
            <a:ext cx="4464050" cy="685800"/>
          </a:xfrm>
          <a:prstGeom prst="rect">
            <a:avLst/>
          </a:prstGeom>
          <a:solidFill>
            <a:schemeClr val="tx2"/>
          </a:solidFill>
          <a:ln w="57150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th-TH" altLang="th-TH" sz="48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การนับคะแนน </a:t>
            </a:r>
            <a:r>
              <a:rPr lang="th-TH" altLang="th-TH" sz="4800" dirty="0">
                <a:solidFill>
                  <a:srgbClr val="FF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(ต่อ)</a:t>
            </a:r>
          </a:p>
        </p:txBody>
      </p:sp>
      <p:sp>
        <p:nvSpPr>
          <p:cNvPr id="278531" name="Text Box 6"/>
          <p:cNvSpPr txBox="1">
            <a:spLocks noChangeArrowheads="1"/>
          </p:cNvSpPr>
          <p:nvPr/>
        </p:nvSpPr>
        <p:spPr bwMode="auto">
          <a:xfrm>
            <a:off x="845790" y="2575102"/>
            <a:ext cx="9555510" cy="1631216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Char char="•"/>
              <a:defRPr sz="3200">
                <a:solidFill>
                  <a:schemeClr val="tx1"/>
                </a:solidFill>
                <a:latin typeface="Arial Black" panose="020B0A04020102020204" pitchFamily="34" charset="0"/>
                <a:cs typeface="Angsana New" panose="02020603050405020304" pitchFamily="18" charset="-34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Char char="•"/>
              <a:defRPr sz="2800">
                <a:solidFill>
                  <a:schemeClr val="tx1"/>
                </a:solidFill>
                <a:latin typeface="Arial Black" panose="020B0A04020102020204" pitchFamily="34" charset="0"/>
                <a:cs typeface="Angsana New" panose="02020603050405020304" pitchFamily="18" charset="-34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Black" panose="020B0A04020102020204" pitchFamily="34" charset="0"/>
                <a:cs typeface="Angsana New" panose="02020603050405020304" pitchFamily="18" charset="-34"/>
              </a:defRPr>
            </a:lvl3pPr>
            <a:lvl4pPr marL="1600200" indent="-228600">
              <a:spcBef>
                <a:spcPct val="20000"/>
              </a:spcBef>
              <a:buFont typeface="Times New Roman" panose="02020603050405020304" pitchFamily="18" charset="0"/>
              <a:buChar char="−"/>
              <a:defRPr sz="2000">
                <a:solidFill>
                  <a:schemeClr val="tx1"/>
                </a:solidFill>
                <a:latin typeface="Arial Black" panose="020B0A04020102020204" pitchFamily="34" charset="0"/>
                <a:cs typeface="Angsana New" panose="02020603050405020304" pitchFamily="18" charset="-34"/>
              </a:defRPr>
            </a:lvl4pPr>
            <a:lvl5pPr marL="2057400" indent="-228600">
              <a:spcBef>
                <a:spcPct val="20000"/>
              </a:spcBef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anose="02020603050405020304" pitchFamily="18" charset="0"/>
              <a:buChar char="–"/>
              <a:defRPr sz="2000">
                <a:solidFill>
                  <a:schemeClr val="tx1"/>
                </a:solidFill>
                <a:latin typeface="Arial Black" panose="020B0A04020102020204" pitchFamily="34" charset="0"/>
                <a:cs typeface="Angsana New" panose="02020603050405020304" pitchFamily="18" charset="-34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th-TH" altLang="th-TH" sz="4000" b="1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altLang="th-TH" sz="4000" b="1" u="sng" dirty="0" err="1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กปน</a:t>
            </a:r>
            <a:r>
              <a:rPr lang="th-TH" altLang="th-TH" sz="4000" b="1" u="sng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.คน</a:t>
            </a:r>
            <a:r>
              <a:rPr lang="th-TH" altLang="th-TH" sz="4000" b="1" u="sng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 1</a:t>
            </a:r>
            <a:r>
              <a:rPr lang="th-TH" altLang="th-TH" sz="4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th-TH" altLang="th-TH" sz="4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altLang="th-TH" sz="40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th-TH" altLang="th-TH" sz="5000" dirty="0" smtClean="0">
                <a:solidFill>
                  <a:srgbClr val="00009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</a:t>
            </a:r>
            <a:r>
              <a:rPr lang="th-TH" altLang="th-TH" sz="5000" dirty="0">
                <a:solidFill>
                  <a:srgbClr val="00009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หน้าที่หยิบบัตรเลือกตั้งทีละ</a:t>
            </a:r>
            <a:r>
              <a:rPr lang="th-TH" altLang="th-TH" sz="5000" dirty="0" smtClean="0">
                <a:solidFill>
                  <a:srgbClr val="00009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ฉบับ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th-TH" altLang="th-TH" sz="5000" dirty="0">
                <a:solidFill>
                  <a:srgbClr val="00009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altLang="th-TH" sz="5000" dirty="0" smtClean="0">
                <a:solidFill>
                  <a:srgbClr val="00009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    </a:t>
            </a:r>
            <a:r>
              <a:rPr lang="th-TH" altLang="th-TH" sz="5000" dirty="0" smtClean="0">
                <a:solidFill>
                  <a:srgbClr val="00009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คลี่</a:t>
            </a:r>
            <a:r>
              <a:rPr lang="th-TH" altLang="th-TH" sz="5000" dirty="0">
                <a:solidFill>
                  <a:srgbClr val="00009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บัตรเลือกตั้งแล้วส่ง</a:t>
            </a:r>
            <a:r>
              <a:rPr lang="th-TH" altLang="th-TH" sz="5000" dirty="0" smtClean="0">
                <a:solidFill>
                  <a:srgbClr val="00009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ให้กับ </a:t>
            </a:r>
            <a:r>
              <a:rPr lang="th-TH" altLang="th-TH" sz="5000" dirty="0" err="1" smtClean="0">
                <a:solidFill>
                  <a:srgbClr val="00009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กปน</a:t>
            </a:r>
            <a:r>
              <a:rPr lang="th-TH" altLang="th-TH" sz="5000" dirty="0" smtClean="0">
                <a:solidFill>
                  <a:srgbClr val="00009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คน</a:t>
            </a:r>
            <a:r>
              <a:rPr lang="th-TH" altLang="th-TH" sz="5000" dirty="0">
                <a:solidFill>
                  <a:srgbClr val="00009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</a:t>
            </a:r>
            <a:r>
              <a:rPr lang="en-US" altLang="th-TH" sz="5000" dirty="0">
                <a:solidFill>
                  <a:srgbClr val="00009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altLang="th-TH" sz="5000" dirty="0" smtClean="0">
                <a:solidFill>
                  <a:srgbClr val="00009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endParaRPr lang="th-TH" altLang="th-TH" sz="5000" dirty="0">
              <a:solidFill>
                <a:srgbClr val="000099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7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4643" y="114301"/>
            <a:ext cx="1002155" cy="1078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87208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เหลี่ยมเพชร">
  <a:themeElements>
    <a:clrScheme name="เหลี่ยมเพชร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เหลี่ยมเพชร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เหลี่ยมเพชร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7480</TotalTime>
  <Words>2519</Words>
  <Application>Microsoft Office PowerPoint</Application>
  <PresentationFormat>แบบจอกว้าง</PresentationFormat>
  <Paragraphs>339</Paragraphs>
  <Slides>71</Slides>
  <Notes>28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12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71</vt:i4>
      </vt:variant>
    </vt:vector>
  </HeadingPairs>
  <TitlesOfParts>
    <vt:vector size="84" baseType="lpstr">
      <vt:lpstr>SimSun</vt:lpstr>
      <vt:lpstr>Angsana New</vt:lpstr>
      <vt:lpstr>AngsanaUPC</vt:lpstr>
      <vt:lpstr>Arial</vt:lpstr>
      <vt:lpstr>Calibri</vt:lpstr>
      <vt:lpstr>Cordia New</vt:lpstr>
      <vt:lpstr>IrisUPC</vt:lpstr>
      <vt:lpstr>TH SarabunIT๙</vt:lpstr>
      <vt:lpstr>TH SarabunPSK</vt:lpstr>
      <vt:lpstr>Trebuchet MS</vt:lpstr>
      <vt:lpstr>Wingdings</vt:lpstr>
      <vt:lpstr>Wingdings 3</vt:lpstr>
      <vt:lpstr>เหลี่ยมเพชร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   กรณีจำนวนผู้มาใช้สิทธิไม่ตรงกับจำนวนบัตรที่ใช้ไป   ให้ กปน. ตรวจสอบ... หากยังไม่ตรงกันอีกให้รายงานพร้อมเหตุผล    ต่อ กกต. เพื่อสั่งให้มีการนับคะแนนใหม่หรือสั่งให้ออกเสียง  ลงคะแนนให้ในหน่วยเลือกตั้งนั้น   ให้ปิดประกาศรายงานผลการนับคะแนน พร้อมทั้งแจ้งให้   ผอ.กต.ทถ. ทราบ และนำส่งหีบบัตรพร้อมวัสดุ อุปกรณ์ให้กับ   กกต.อปท. หรือผู้ที่ กกต.อปท. มอบหมาย</vt:lpstr>
      <vt:lpstr>งานนำเสนอ PowerPoint</vt:lpstr>
      <vt:lpstr>บัตรดี + บัตรเสีย + บัตรไม่เลือกผู้สมัครผู้ใด  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 ปัญหา/ความผิดพลาดที่นำไปสู่การร้องเรียน</vt:lpstr>
      <vt:lpstr> ปัญหา/ความผิดพลาดที่นำไปสู่การร้องเรียน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สิทธิประโยชน์</vt:lpstr>
      <vt:lpstr>งานนำเสนอ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การตรวจรับวัสดุอุปกรณ์การเลือกตั้งและแบบพิมพ์</dc:title>
  <dc:creator>Super-Man</dc:creator>
  <cp:lastModifiedBy>Admin</cp:lastModifiedBy>
  <cp:revision>783</cp:revision>
  <cp:lastPrinted>2024-07-03T04:19:21Z</cp:lastPrinted>
  <dcterms:created xsi:type="dcterms:W3CDTF">2019-01-15T03:22:31Z</dcterms:created>
  <dcterms:modified xsi:type="dcterms:W3CDTF">2024-07-08T07:31:11Z</dcterms:modified>
</cp:coreProperties>
</file>